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2" r:id="rId2"/>
    <p:sldId id="268" r:id="rId3"/>
    <p:sldId id="269" r:id="rId4"/>
    <p:sldId id="270" r:id="rId5"/>
    <p:sldId id="271" r:id="rId6"/>
    <p:sldId id="273" r:id="rId7"/>
    <p:sldId id="267" r:id="rId8"/>
    <p:sldId id="274" r:id="rId9"/>
    <p:sldId id="264" r:id="rId10"/>
    <p:sldId id="275" r:id="rId11"/>
    <p:sldId id="260" r:id="rId12"/>
    <p:sldId id="276" r:id="rId13"/>
    <p:sldId id="277" r:id="rId14"/>
    <p:sldId id="257" r:id="rId15"/>
    <p:sldId id="279" r:id="rId16"/>
    <p:sldId id="284" r:id="rId17"/>
    <p:sldId id="278" r:id="rId18"/>
    <p:sldId id="283" r:id="rId19"/>
    <p:sldId id="280" r:id="rId20"/>
    <p:sldId id="282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059"/>
    <a:srgbClr val="002060"/>
    <a:srgbClr val="D10819"/>
    <a:srgbClr val="D0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 snapToObjects="1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556062201901397E-2"/>
          <c:y val="0.25070396411890672"/>
          <c:w val="0.9634170775713099"/>
          <c:h val="0.573712841654442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7B-4F40-9E36-82DD543EEA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09583448"/>
        <c:axId val="409582136"/>
      </c:barChart>
      <c:catAx>
        <c:axId val="409583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82136"/>
        <c:crosses val="autoZero"/>
        <c:auto val="1"/>
        <c:lblAlgn val="ctr"/>
        <c:lblOffset val="100"/>
        <c:noMultiLvlLbl val="0"/>
      </c:catAx>
      <c:valAx>
        <c:axId val="409582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9583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4DB08-9A21-AA41-829D-49A1EC0FD676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AFDE8-456E-334D-B4F7-ADE6F33B3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FDE8-456E-334D-B4F7-ADE6F33B3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8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D6FD-6C44-8B4A-91E4-281DBE7C1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C9746-CD8F-E647-BB55-C0B094FA5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40C4B-5444-6D40-A489-1142B490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D7382-6405-2A4F-9974-C7AE5B98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0D494-8A49-714D-9D3E-4BC6354F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256-5C26-F046-ABC3-E47F7CA5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C37-0DE5-B047-904A-2E9E1AEF2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86BB-000E-D74D-A44B-1CFA0D24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7C993-6A8D-FC48-9C53-2C7BF792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77C3D-9D40-D640-9228-96A22ACF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B0CFE-8253-1948-9E38-1D015B77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52FDA-DE65-AA4C-9379-24A937EB9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B86AD-9166-5F45-9EF3-ACEF2F18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6326-99BC-AB4F-91CE-1DF6D712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CBDE-5524-BC4A-A74A-33641B48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E850-6117-2F44-9145-E5282AFB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5E4-7A25-DE4E-A1B2-537DD51B2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C672-2C6C-914D-AE75-51F14150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93D01-A590-A74E-9C97-897039ED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4072-5BEF-F146-989D-0AE3C7DD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4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8406-1FE9-9547-89B0-0DCC041A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D8F9E-6345-074B-A7E2-B0A5FFA0B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1817-0149-6648-8745-212D6332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05822-50C0-B143-B1A7-E9441D4B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779D-6D2D-C54D-B548-B1BCE2AB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8785-D47C-194C-BDCD-6B4E608F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B870-5DB4-A34B-8CE9-B64C2512E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FDEBE-98F6-DE42-8E58-65FE36A97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93CAB-EEF2-6D43-85CA-966E11CE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CF5F0-2668-3046-B9B7-DDD757A9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0F367-5643-8C4B-813E-B96349BD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0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820E-9B37-7249-BA59-92DDF732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2E4C-3B8F-F64A-89C5-75B426539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8F40A-1381-114D-8D7A-17E05E02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AA936-3932-DF44-BBE1-394B05E20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416CF-1DB7-FD4E-BEEF-DE8FC076D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CBACA-8E7B-544D-9C2D-39088414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8D70E-AD7D-7647-9CE6-8F60D4C3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02194-4DC6-8F42-A7BA-015ED347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5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0C34-FA50-494D-BCCD-3F04A125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97F9C-7F01-D74F-9F85-9A5C0110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6F7DB-2E0E-924E-8896-D4C54E73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4C339-2211-F844-A2AC-0B54AA70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8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75BA7-F98D-0247-879B-D834E198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DBC45-0045-9840-85F8-D1194AB3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51EA7-24CA-D14F-8B7E-0494B8C9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7A96-90A7-1F4D-A3B0-10958B12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4251-02A0-3D47-89B1-BCA164E6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233DA-C93E-FB4C-9378-8E8848452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0153F-743D-D044-B513-9CA16603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3DD0D-FA38-534B-9567-5D46B82A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3FD00-F937-6B4B-A90A-B53D9885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2B9-D423-734E-924C-D837E029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8F572-7C35-9F41-8A9D-8A4D043D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76D1E-D376-E947-8543-9507436A2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C24C3-CC36-C44F-A4E5-A722FF64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A8AE-E360-1346-8209-7E625C0B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BD02-7E2B-1A45-B903-1E9710E5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8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668F7-53B8-274A-BAD5-05FCBEF9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D3A7-0A49-DE42-959B-2492D2E76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4ADB-0A3A-994E-9523-5A0792BDC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F049D-A859-BE48-8070-7FBE65419BE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55DA-B0E0-714F-B76E-62DA4A5EC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35873-687C-3046-9F55-5F2E9C30C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585A-E747-1D4A-BAC2-FDC927F0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9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sv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19.png"/><Relationship Id="rId3" Type="http://schemas.openxmlformats.org/officeDocument/2006/relationships/image" Target="../media/image23.svg"/><Relationship Id="rId7" Type="http://schemas.microsoft.com/office/2007/relationships/hdphoto" Target="../media/hdphoto4.wdp"/><Relationship Id="rId12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tpeernetwork.intel.com/optimizing-deep-learning-sdk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7.xml"/><Relationship Id="rId7" Type="http://schemas.openxmlformats.org/officeDocument/2006/relationships/image" Target="../media/image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uK2yMV3VY4?feature=oembed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9.xml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tpeernetwork.intel.com/optimizing-deep-learning-sdk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tpeernetwork.intel.com/optimizing-deep-learning-sdk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58554-B5BF-F64E-86ED-263B9AB83C5A}"/>
              </a:ext>
            </a:extLst>
          </p:cNvPr>
          <p:cNvSpPr txBox="1"/>
          <p:nvPr/>
        </p:nvSpPr>
        <p:spPr>
          <a:xfrm>
            <a:off x="4539049" y="2323071"/>
            <a:ext cx="292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205027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5774-A482-1D4C-B5AE-7E9506C41C48}"/>
              </a:ext>
            </a:extLst>
          </p:cNvPr>
          <p:cNvSpPr txBox="1"/>
          <p:nvPr/>
        </p:nvSpPr>
        <p:spPr>
          <a:xfrm>
            <a:off x="4539049" y="2323071"/>
            <a:ext cx="428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Search Results Page</a:t>
            </a:r>
          </a:p>
        </p:txBody>
      </p:sp>
    </p:spTree>
    <p:extLst>
      <p:ext uri="{BB962C8B-B14F-4D97-AF65-F5344CB8AC3E}">
        <p14:creationId xmlns:p14="http://schemas.microsoft.com/office/powerpoint/2010/main" val="352918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7B2F9C-1A7C-4A50-AE32-B66816EF2ACC}"/>
              </a:ext>
            </a:extLst>
          </p:cNvPr>
          <p:cNvSpPr/>
          <p:nvPr/>
        </p:nvSpPr>
        <p:spPr>
          <a:xfrm>
            <a:off x="0" y="0"/>
            <a:ext cx="12192000" cy="98551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63D0E-5522-8748-9EF8-625CFD729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5"/>
                    </a14:imgEffect>
                    <a14:imgEffect>
                      <a14:saturation sat="114000"/>
                    </a14:imgEffect>
                  </a14:imgLayer>
                </a14:imgProps>
              </a:ext>
            </a:extLst>
          </a:blip>
          <a:srcRect t="31102" r="-1" b="-1"/>
          <a:stretch/>
        </p:blipFill>
        <p:spPr>
          <a:xfrm>
            <a:off x="0" y="1102020"/>
            <a:ext cx="12192000" cy="58806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1FAC36-33C2-544C-AA48-077B63BF7004}"/>
              </a:ext>
            </a:extLst>
          </p:cNvPr>
          <p:cNvSpPr/>
          <p:nvPr/>
        </p:nvSpPr>
        <p:spPr>
          <a:xfrm>
            <a:off x="779523" y="2289167"/>
            <a:ext cx="2942832" cy="2030824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34B25F-1496-2846-8C5E-D1922481449E}"/>
              </a:ext>
            </a:extLst>
          </p:cNvPr>
          <p:cNvSpPr/>
          <p:nvPr/>
        </p:nvSpPr>
        <p:spPr>
          <a:xfrm>
            <a:off x="4556201" y="2297755"/>
            <a:ext cx="2849203" cy="2073375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12AF48-67D4-E346-BCF8-BDFC5660127C}"/>
              </a:ext>
            </a:extLst>
          </p:cNvPr>
          <p:cNvSpPr/>
          <p:nvPr/>
        </p:nvSpPr>
        <p:spPr>
          <a:xfrm>
            <a:off x="8156752" y="2325687"/>
            <a:ext cx="2737216" cy="206486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AF49D-69E2-2D43-878B-65301D20397F}"/>
              </a:ext>
            </a:extLst>
          </p:cNvPr>
          <p:cNvSpPr txBox="1"/>
          <p:nvPr/>
        </p:nvSpPr>
        <p:spPr>
          <a:xfrm>
            <a:off x="740068" y="989585"/>
            <a:ext cx="202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Found 412 matches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F18C0F-3CCC-7742-A68A-56AECA453A9C}"/>
              </a:ext>
            </a:extLst>
          </p:cNvPr>
          <p:cNvSpPr/>
          <p:nvPr/>
        </p:nvSpPr>
        <p:spPr>
          <a:xfrm>
            <a:off x="840259" y="1311513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Classification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9C2BEC-2BA5-1E46-BD2E-DC0B2865325D}"/>
              </a:ext>
            </a:extLst>
          </p:cNvPr>
          <p:cNvSpPr/>
          <p:nvPr/>
        </p:nvSpPr>
        <p:spPr>
          <a:xfrm>
            <a:off x="2761868" y="1315632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and language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C43DD9-F57B-6D4C-B178-35497D08B9B3}"/>
              </a:ext>
            </a:extLst>
          </p:cNvPr>
          <p:cNvSpPr/>
          <p:nvPr/>
        </p:nvSpPr>
        <p:spPr>
          <a:xfrm>
            <a:off x="4685950" y="1292978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Sounds and Music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08CD2C-FAA1-0F45-8FF2-2D476BF3BD6E}"/>
              </a:ext>
            </a:extLst>
          </p:cNvPr>
          <p:cNvSpPr/>
          <p:nvPr/>
        </p:nvSpPr>
        <p:spPr>
          <a:xfrm>
            <a:off x="8550591" y="1317692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E8D4055-9E79-D145-8F4A-4A15DD97D331}"/>
              </a:ext>
            </a:extLst>
          </p:cNvPr>
          <p:cNvSpPr/>
          <p:nvPr/>
        </p:nvSpPr>
        <p:spPr>
          <a:xfrm>
            <a:off x="6634746" y="1305335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Fairness and Bias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EAA73D-B4E9-2246-AF9B-919F17515B80}"/>
              </a:ext>
            </a:extLst>
          </p:cNvPr>
          <p:cNvSpPr/>
          <p:nvPr/>
        </p:nvSpPr>
        <p:spPr>
          <a:xfrm>
            <a:off x="840259" y="1818944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Pattern Recognition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58887D2-F349-3B4F-AF16-E9325A090AAD}"/>
              </a:ext>
            </a:extLst>
          </p:cNvPr>
          <p:cNvSpPr/>
          <p:nvPr/>
        </p:nvSpPr>
        <p:spPr>
          <a:xfrm>
            <a:off x="2744569" y="1813952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Voice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AE8A3-E7D8-674C-9BD0-01FEDF60005E}"/>
              </a:ext>
            </a:extLst>
          </p:cNvPr>
          <p:cNvSpPr txBox="1"/>
          <p:nvPr/>
        </p:nvSpPr>
        <p:spPr>
          <a:xfrm>
            <a:off x="911321" y="2351261"/>
            <a:ext cx="2262455" cy="43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Neural Translation with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86337-D369-304B-B8DA-2C048C54E8FA}"/>
              </a:ext>
            </a:extLst>
          </p:cNvPr>
          <p:cNvSpPr txBox="1"/>
          <p:nvPr/>
        </p:nvSpPr>
        <p:spPr>
          <a:xfrm>
            <a:off x="874217" y="3080483"/>
            <a:ext cx="2698255" cy="7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 a sequence to sequence(seq2seq) model for Spanish to English translation using tf.keras and eager execution.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9EBA0-7DE5-E84B-92D6-648D953C41E7}"/>
              </a:ext>
            </a:extLst>
          </p:cNvPr>
          <p:cNvSpPr txBox="1"/>
          <p:nvPr/>
        </p:nvSpPr>
        <p:spPr>
          <a:xfrm>
            <a:off x="4743037" y="2369634"/>
            <a:ext cx="2579515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CharRNN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B19F6-B938-D843-9DAF-9C7BB193F90A}"/>
              </a:ext>
            </a:extLst>
          </p:cNvPr>
          <p:cNvSpPr txBox="1"/>
          <p:nvPr/>
        </p:nvSpPr>
        <p:spPr>
          <a:xfrm>
            <a:off x="4760255" y="3026702"/>
            <a:ext cx="2529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notebook will let you input a file containing the text you want your generate to mimic, train your model, see the results, and save it for future use all in one page.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A3092D-C6B9-9A44-94A5-5EAA3B5C41E5}"/>
              </a:ext>
            </a:extLst>
          </p:cNvPr>
          <p:cNvSpPr txBox="1"/>
          <p:nvPr/>
        </p:nvSpPr>
        <p:spPr>
          <a:xfrm>
            <a:off x="8331011" y="2335876"/>
            <a:ext cx="2579515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Text generation using a RNN with…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B0DBDE-ABC2-1341-A1B7-2EAAC802CCD9}"/>
              </a:ext>
            </a:extLst>
          </p:cNvPr>
          <p:cNvSpPr txBox="1"/>
          <p:nvPr/>
        </p:nvSpPr>
        <p:spPr>
          <a:xfrm>
            <a:off x="8305315" y="2993662"/>
            <a:ext cx="25299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Given a sequence of characters from this data (“Shakespeare”), train a model to predict the next character in the sequence (“e”). Longer sequences of text can be generated by calling the </a:t>
            </a:r>
            <a:r>
              <a:rPr lang="en-US" sz="1400" dirty="0"/>
              <a:t>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EAEB2C-DF56-4610-AE28-3FD686788474}"/>
              </a:ext>
            </a:extLst>
          </p:cNvPr>
          <p:cNvSpPr txBox="1"/>
          <p:nvPr/>
        </p:nvSpPr>
        <p:spPr>
          <a:xfrm>
            <a:off x="1375340" y="203776"/>
            <a:ext cx="204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Vipra</a:t>
            </a:r>
            <a:r>
              <a:rPr lang="en-US" sz="3600" dirty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219FDE8B-4BC2-4442-8F38-EFC130BA8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9000"/>
                    </a14:imgEffect>
                    <a14:imgEffect>
                      <a14:colorTemperature colorTemp="4903"/>
                    </a14:imgEffect>
                    <a14:imgEffect>
                      <a14:saturation sat="212000"/>
                    </a14:imgEffect>
                    <a14:imgEffect>
                      <a14:brightnessContrast bright="-13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579" y="279728"/>
            <a:ext cx="624145" cy="473573"/>
          </a:xfrm>
          <a:prstGeom prst="rect">
            <a:avLst/>
          </a:prstGeom>
          <a:solidFill>
            <a:schemeClr val="accent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2555F09-0496-41EA-A468-7C56542B795C}"/>
              </a:ext>
            </a:extLst>
          </p:cNvPr>
          <p:cNvSpPr/>
          <p:nvPr/>
        </p:nvSpPr>
        <p:spPr>
          <a:xfrm>
            <a:off x="994565" y="4019904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0746921F-DF9F-4EA1-BA26-540AAAD2DFD0}"/>
              </a:ext>
            </a:extLst>
          </p:cNvPr>
          <p:cNvSpPr/>
          <p:nvPr/>
        </p:nvSpPr>
        <p:spPr>
          <a:xfrm>
            <a:off x="1408310" y="4019904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DF22249E-1BC9-47FD-A38C-52D93C7B4F66}"/>
              </a:ext>
            </a:extLst>
          </p:cNvPr>
          <p:cNvSpPr/>
          <p:nvPr/>
        </p:nvSpPr>
        <p:spPr>
          <a:xfrm>
            <a:off x="1808142" y="4017556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8B3DA868-C5E7-4C52-8B06-38684A69FE5C}"/>
              </a:ext>
            </a:extLst>
          </p:cNvPr>
          <p:cNvSpPr/>
          <p:nvPr/>
        </p:nvSpPr>
        <p:spPr>
          <a:xfrm>
            <a:off x="2221887" y="4017556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D50E6414-2D34-4844-AFA7-61A496B94F85}"/>
              </a:ext>
            </a:extLst>
          </p:cNvPr>
          <p:cNvSpPr/>
          <p:nvPr/>
        </p:nvSpPr>
        <p:spPr>
          <a:xfrm>
            <a:off x="2621723" y="4014396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70A6E6D9-702C-47B0-AAD9-920BFB174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7070" y="377212"/>
            <a:ext cx="538734" cy="440283"/>
          </a:xfrm>
          <a:prstGeom prst="rect">
            <a:avLst/>
          </a:prstGeom>
        </p:spPr>
      </p:pic>
      <p:pic>
        <p:nvPicPr>
          <p:cNvPr id="16" name="Graphic 15" descr="Power">
            <a:extLst>
              <a:ext uri="{FF2B5EF4-FFF2-40B4-BE49-F238E27FC236}">
                <a16:creationId xmlns:a16="http://schemas.microsoft.com/office/drawing/2014/main" id="{ED2881E7-DDFB-4835-8298-39B45655D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6302" y="445543"/>
            <a:ext cx="371386" cy="371386"/>
          </a:xfrm>
          <a:prstGeom prst="rect">
            <a:avLst/>
          </a:prstGeom>
        </p:spPr>
      </p:pic>
      <p:pic>
        <p:nvPicPr>
          <p:cNvPr id="49" name="Graphic 48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4D03D45C-170C-4822-B598-C1FA673D6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68701" y="3953096"/>
            <a:ext cx="338386" cy="33838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4FA9F90-6B7D-4291-BCFF-328C283EF3AD}"/>
              </a:ext>
            </a:extLst>
          </p:cNvPr>
          <p:cNvSpPr txBox="1"/>
          <p:nvPr/>
        </p:nvSpPr>
        <p:spPr>
          <a:xfrm>
            <a:off x="893459" y="2819278"/>
            <a:ext cx="198702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James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A63C14-2C8E-48E1-AD7F-7CF22B7D6352}"/>
              </a:ext>
            </a:extLst>
          </p:cNvPr>
          <p:cNvSpPr txBox="1"/>
          <p:nvPr/>
        </p:nvSpPr>
        <p:spPr>
          <a:xfrm>
            <a:off x="4753626" y="2665604"/>
            <a:ext cx="1863066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Henry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30B2DD-538A-4D9F-BCEB-59E4F9981737}"/>
              </a:ext>
            </a:extLst>
          </p:cNvPr>
          <p:cNvSpPr txBox="1"/>
          <p:nvPr/>
        </p:nvSpPr>
        <p:spPr>
          <a:xfrm>
            <a:off x="8323560" y="2716177"/>
            <a:ext cx="1863066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Sunanda</a:t>
            </a:r>
          </a:p>
        </p:txBody>
      </p:sp>
      <p:sp>
        <p:nvSpPr>
          <p:cNvPr id="61" name="Star: 5 Points 9">
            <a:extLst>
              <a:ext uri="{FF2B5EF4-FFF2-40B4-BE49-F238E27FC236}">
                <a16:creationId xmlns:a16="http://schemas.microsoft.com/office/drawing/2014/main" id="{453B7863-F3FE-2B43-ABD4-B85B76A943CD}"/>
              </a:ext>
            </a:extLst>
          </p:cNvPr>
          <p:cNvSpPr/>
          <p:nvPr/>
        </p:nvSpPr>
        <p:spPr>
          <a:xfrm>
            <a:off x="4885990" y="4073448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tar: 5 Points 30">
            <a:extLst>
              <a:ext uri="{FF2B5EF4-FFF2-40B4-BE49-F238E27FC236}">
                <a16:creationId xmlns:a16="http://schemas.microsoft.com/office/drawing/2014/main" id="{205D0E6B-A290-7546-883C-24CA2337454A}"/>
              </a:ext>
            </a:extLst>
          </p:cNvPr>
          <p:cNvSpPr/>
          <p:nvPr/>
        </p:nvSpPr>
        <p:spPr>
          <a:xfrm>
            <a:off x="5299735" y="4073448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tar: 5 Points 31">
            <a:extLst>
              <a:ext uri="{FF2B5EF4-FFF2-40B4-BE49-F238E27FC236}">
                <a16:creationId xmlns:a16="http://schemas.microsoft.com/office/drawing/2014/main" id="{323934F8-7DD4-8744-B485-06C1CBBC3639}"/>
              </a:ext>
            </a:extLst>
          </p:cNvPr>
          <p:cNvSpPr/>
          <p:nvPr/>
        </p:nvSpPr>
        <p:spPr>
          <a:xfrm>
            <a:off x="5699567" y="4071100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tar: 5 Points 33">
            <a:extLst>
              <a:ext uri="{FF2B5EF4-FFF2-40B4-BE49-F238E27FC236}">
                <a16:creationId xmlns:a16="http://schemas.microsoft.com/office/drawing/2014/main" id="{46DBA636-A791-5C48-8A15-2A40B883F6FB}"/>
              </a:ext>
            </a:extLst>
          </p:cNvPr>
          <p:cNvSpPr/>
          <p:nvPr/>
        </p:nvSpPr>
        <p:spPr>
          <a:xfrm>
            <a:off x="6113312" y="4071100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tar: 5 Points 34">
            <a:extLst>
              <a:ext uri="{FF2B5EF4-FFF2-40B4-BE49-F238E27FC236}">
                <a16:creationId xmlns:a16="http://schemas.microsoft.com/office/drawing/2014/main" id="{1479F3F7-C6CA-7A4B-9786-7B2996AB6DF0}"/>
              </a:ext>
            </a:extLst>
          </p:cNvPr>
          <p:cNvSpPr/>
          <p:nvPr/>
        </p:nvSpPr>
        <p:spPr>
          <a:xfrm>
            <a:off x="6513148" y="4067940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F65E7E1C-0291-4142-9459-A40A9C341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6451" y="3984951"/>
            <a:ext cx="307624" cy="307624"/>
          </a:xfrm>
          <a:prstGeom prst="rect">
            <a:avLst/>
          </a:prstGeom>
        </p:spPr>
      </p:pic>
      <p:sp>
        <p:nvSpPr>
          <p:cNvPr id="67" name="Star: 5 Points 9">
            <a:extLst>
              <a:ext uri="{FF2B5EF4-FFF2-40B4-BE49-F238E27FC236}">
                <a16:creationId xmlns:a16="http://schemas.microsoft.com/office/drawing/2014/main" id="{25004177-84E3-FA48-BA84-A6DDB17422ED}"/>
              </a:ext>
            </a:extLst>
          </p:cNvPr>
          <p:cNvSpPr/>
          <p:nvPr/>
        </p:nvSpPr>
        <p:spPr>
          <a:xfrm>
            <a:off x="8399444" y="4176417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5 Points 30">
            <a:extLst>
              <a:ext uri="{FF2B5EF4-FFF2-40B4-BE49-F238E27FC236}">
                <a16:creationId xmlns:a16="http://schemas.microsoft.com/office/drawing/2014/main" id="{09024B06-90CD-EA42-95D9-32A7F6354E6B}"/>
              </a:ext>
            </a:extLst>
          </p:cNvPr>
          <p:cNvSpPr/>
          <p:nvPr/>
        </p:nvSpPr>
        <p:spPr>
          <a:xfrm>
            <a:off x="8813189" y="4176417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ar: 5 Points 31">
            <a:extLst>
              <a:ext uri="{FF2B5EF4-FFF2-40B4-BE49-F238E27FC236}">
                <a16:creationId xmlns:a16="http://schemas.microsoft.com/office/drawing/2014/main" id="{AAB0F674-650A-3749-9EAB-B20717AE5E6B}"/>
              </a:ext>
            </a:extLst>
          </p:cNvPr>
          <p:cNvSpPr/>
          <p:nvPr/>
        </p:nvSpPr>
        <p:spPr>
          <a:xfrm>
            <a:off x="9213021" y="4174069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ar: 5 Points 33">
            <a:extLst>
              <a:ext uri="{FF2B5EF4-FFF2-40B4-BE49-F238E27FC236}">
                <a16:creationId xmlns:a16="http://schemas.microsoft.com/office/drawing/2014/main" id="{0545690E-C9AC-8743-A17A-E66911826EBD}"/>
              </a:ext>
            </a:extLst>
          </p:cNvPr>
          <p:cNvSpPr/>
          <p:nvPr/>
        </p:nvSpPr>
        <p:spPr>
          <a:xfrm>
            <a:off x="9626766" y="4174069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ar: 5 Points 34">
            <a:extLst>
              <a:ext uri="{FF2B5EF4-FFF2-40B4-BE49-F238E27FC236}">
                <a16:creationId xmlns:a16="http://schemas.microsoft.com/office/drawing/2014/main" id="{8CF0F60F-F04B-E443-94CE-F42E018A5317}"/>
              </a:ext>
            </a:extLst>
          </p:cNvPr>
          <p:cNvSpPr/>
          <p:nvPr/>
        </p:nvSpPr>
        <p:spPr>
          <a:xfrm>
            <a:off x="10026602" y="4170909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raphic 71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D57D753E-66DD-3841-A971-A7089A1E1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26123" y="4037160"/>
            <a:ext cx="307624" cy="307624"/>
          </a:xfrm>
          <a:prstGeom prst="rect">
            <a:avLst/>
          </a:prstGeom>
        </p:spPr>
      </p:pic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B217A08-C7F5-B844-B1D3-7598E3F60154}"/>
              </a:ext>
            </a:extLst>
          </p:cNvPr>
          <p:cNvSpPr/>
          <p:nvPr/>
        </p:nvSpPr>
        <p:spPr>
          <a:xfrm>
            <a:off x="746572" y="4616361"/>
            <a:ext cx="2942832" cy="2030824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45018B0-1445-5B4F-BF44-57044BDBC2F6}"/>
              </a:ext>
            </a:extLst>
          </p:cNvPr>
          <p:cNvSpPr/>
          <p:nvPr/>
        </p:nvSpPr>
        <p:spPr>
          <a:xfrm>
            <a:off x="4523250" y="4624949"/>
            <a:ext cx="2849203" cy="2073375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A89B1B5-C05E-7347-9312-DD14218BFDE3}"/>
              </a:ext>
            </a:extLst>
          </p:cNvPr>
          <p:cNvSpPr/>
          <p:nvPr/>
        </p:nvSpPr>
        <p:spPr>
          <a:xfrm>
            <a:off x="8123801" y="4652881"/>
            <a:ext cx="2737216" cy="206486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55EC1-6D1A-114B-9699-89514BFBC343}"/>
              </a:ext>
            </a:extLst>
          </p:cNvPr>
          <p:cNvSpPr txBox="1"/>
          <p:nvPr/>
        </p:nvSpPr>
        <p:spPr>
          <a:xfrm>
            <a:off x="878370" y="4678455"/>
            <a:ext cx="2262455" cy="43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Neural Translation with Attention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204203-02C5-DB48-B189-8E42DE666CA4}"/>
              </a:ext>
            </a:extLst>
          </p:cNvPr>
          <p:cNvSpPr txBox="1"/>
          <p:nvPr/>
        </p:nvSpPr>
        <p:spPr>
          <a:xfrm>
            <a:off x="841266" y="5407677"/>
            <a:ext cx="2698255" cy="7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 a sequence to sequence(seq2seq) model for Spanish to English translation using tf.keras and eager execution.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EC47C4-2A18-CE48-A80E-3B358D32203C}"/>
              </a:ext>
            </a:extLst>
          </p:cNvPr>
          <p:cNvSpPr txBox="1"/>
          <p:nvPr/>
        </p:nvSpPr>
        <p:spPr>
          <a:xfrm>
            <a:off x="4710086" y="4696828"/>
            <a:ext cx="2579515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CharRNN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0DE6BB-B319-2D4C-8EAB-E3F0133D199F}"/>
              </a:ext>
            </a:extLst>
          </p:cNvPr>
          <p:cNvSpPr txBox="1"/>
          <p:nvPr/>
        </p:nvSpPr>
        <p:spPr>
          <a:xfrm>
            <a:off x="4727304" y="5353896"/>
            <a:ext cx="2529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notebook will let you input a file containing the text you want your generate to mimic, train your model, see the results, and save it for future use all in one page.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20E849-1E3A-8A4D-B0AC-4F3E31B97133}"/>
              </a:ext>
            </a:extLst>
          </p:cNvPr>
          <p:cNvSpPr txBox="1"/>
          <p:nvPr/>
        </p:nvSpPr>
        <p:spPr>
          <a:xfrm>
            <a:off x="8298060" y="4663070"/>
            <a:ext cx="2579515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Text generation using a RNN with…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065368-EA86-2942-8B5A-004B7BF85CF0}"/>
              </a:ext>
            </a:extLst>
          </p:cNvPr>
          <p:cNvSpPr txBox="1"/>
          <p:nvPr/>
        </p:nvSpPr>
        <p:spPr>
          <a:xfrm>
            <a:off x="8272364" y="5320856"/>
            <a:ext cx="25299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Given a sequence of characters from this data (“Shakespeare”), train a model to predict the next character in the sequence (“e”). Longer sequences of text can be generated by calling the </a:t>
            </a:r>
            <a:r>
              <a:rPr lang="en-US" sz="1400" dirty="0"/>
              <a:t>model</a:t>
            </a:r>
          </a:p>
        </p:txBody>
      </p:sp>
      <p:sp>
        <p:nvSpPr>
          <p:cNvPr id="92" name="Star: 5 Points 9">
            <a:extLst>
              <a:ext uri="{FF2B5EF4-FFF2-40B4-BE49-F238E27FC236}">
                <a16:creationId xmlns:a16="http://schemas.microsoft.com/office/drawing/2014/main" id="{66077EDB-4FBC-5745-B3C4-B2215A1398B9}"/>
              </a:ext>
            </a:extLst>
          </p:cNvPr>
          <p:cNvSpPr/>
          <p:nvPr/>
        </p:nvSpPr>
        <p:spPr>
          <a:xfrm>
            <a:off x="961614" y="6347098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tar: 5 Points 30">
            <a:extLst>
              <a:ext uri="{FF2B5EF4-FFF2-40B4-BE49-F238E27FC236}">
                <a16:creationId xmlns:a16="http://schemas.microsoft.com/office/drawing/2014/main" id="{D80873DD-BEAC-1C49-8AC9-704EFE2F043B}"/>
              </a:ext>
            </a:extLst>
          </p:cNvPr>
          <p:cNvSpPr/>
          <p:nvPr/>
        </p:nvSpPr>
        <p:spPr>
          <a:xfrm>
            <a:off x="1375359" y="6347098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tar: 5 Points 31">
            <a:extLst>
              <a:ext uri="{FF2B5EF4-FFF2-40B4-BE49-F238E27FC236}">
                <a16:creationId xmlns:a16="http://schemas.microsoft.com/office/drawing/2014/main" id="{F53C1792-C53F-7548-9F49-AC777EDAE5EA}"/>
              </a:ext>
            </a:extLst>
          </p:cNvPr>
          <p:cNvSpPr/>
          <p:nvPr/>
        </p:nvSpPr>
        <p:spPr>
          <a:xfrm>
            <a:off x="1775191" y="6344750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tar: 5 Points 33">
            <a:extLst>
              <a:ext uri="{FF2B5EF4-FFF2-40B4-BE49-F238E27FC236}">
                <a16:creationId xmlns:a16="http://schemas.microsoft.com/office/drawing/2014/main" id="{F25EBBB5-ECFA-554A-9842-2FD558A0D2F5}"/>
              </a:ext>
            </a:extLst>
          </p:cNvPr>
          <p:cNvSpPr/>
          <p:nvPr/>
        </p:nvSpPr>
        <p:spPr>
          <a:xfrm>
            <a:off x="2188936" y="6344750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tar: 5 Points 34">
            <a:extLst>
              <a:ext uri="{FF2B5EF4-FFF2-40B4-BE49-F238E27FC236}">
                <a16:creationId xmlns:a16="http://schemas.microsoft.com/office/drawing/2014/main" id="{E1B0E685-D72E-F04C-A43B-E40DA7862630}"/>
              </a:ext>
            </a:extLst>
          </p:cNvPr>
          <p:cNvSpPr/>
          <p:nvPr/>
        </p:nvSpPr>
        <p:spPr>
          <a:xfrm>
            <a:off x="2588772" y="6341590"/>
            <a:ext cx="160004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04AAA7CC-A861-594D-B2F3-224D0ED33F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35750" y="6280290"/>
            <a:ext cx="338386" cy="33838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EFB077B-8994-EB47-9720-0F7CD8E5A1A9}"/>
              </a:ext>
            </a:extLst>
          </p:cNvPr>
          <p:cNvSpPr txBox="1"/>
          <p:nvPr/>
        </p:nvSpPr>
        <p:spPr>
          <a:xfrm>
            <a:off x="860508" y="5146472"/>
            <a:ext cx="198702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James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E779B7-D8E4-AD43-9847-34F36DEE01D6}"/>
              </a:ext>
            </a:extLst>
          </p:cNvPr>
          <p:cNvSpPr txBox="1"/>
          <p:nvPr/>
        </p:nvSpPr>
        <p:spPr>
          <a:xfrm>
            <a:off x="4720675" y="4992798"/>
            <a:ext cx="1863066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Henry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865690-95AB-7944-A305-1AA2FDAE1DFC}"/>
              </a:ext>
            </a:extLst>
          </p:cNvPr>
          <p:cNvSpPr txBox="1"/>
          <p:nvPr/>
        </p:nvSpPr>
        <p:spPr>
          <a:xfrm>
            <a:off x="8290609" y="5043371"/>
            <a:ext cx="1863066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Author: Sunanda</a:t>
            </a:r>
          </a:p>
        </p:txBody>
      </p:sp>
      <p:sp>
        <p:nvSpPr>
          <p:cNvPr id="101" name="Star: 5 Points 9">
            <a:extLst>
              <a:ext uri="{FF2B5EF4-FFF2-40B4-BE49-F238E27FC236}">
                <a16:creationId xmlns:a16="http://schemas.microsoft.com/office/drawing/2014/main" id="{4334F3C4-4972-2C43-A658-9140FBDAE13E}"/>
              </a:ext>
            </a:extLst>
          </p:cNvPr>
          <p:cNvSpPr/>
          <p:nvPr/>
        </p:nvSpPr>
        <p:spPr>
          <a:xfrm>
            <a:off x="4853039" y="6400642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tar: 5 Points 30">
            <a:extLst>
              <a:ext uri="{FF2B5EF4-FFF2-40B4-BE49-F238E27FC236}">
                <a16:creationId xmlns:a16="http://schemas.microsoft.com/office/drawing/2014/main" id="{F49BD1F9-FF46-C34F-9EE1-190745302966}"/>
              </a:ext>
            </a:extLst>
          </p:cNvPr>
          <p:cNvSpPr/>
          <p:nvPr/>
        </p:nvSpPr>
        <p:spPr>
          <a:xfrm>
            <a:off x="5266784" y="6400642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tar: 5 Points 31">
            <a:extLst>
              <a:ext uri="{FF2B5EF4-FFF2-40B4-BE49-F238E27FC236}">
                <a16:creationId xmlns:a16="http://schemas.microsoft.com/office/drawing/2014/main" id="{90A946A3-6EBC-F547-9536-F477D0107FE0}"/>
              </a:ext>
            </a:extLst>
          </p:cNvPr>
          <p:cNvSpPr/>
          <p:nvPr/>
        </p:nvSpPr>
        <p:spPr>
          <a:xfrm>
            <a:off x="5666616" y="6398294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tar: 5 Points 33">
            <a:extLst>
              <a:ext uri="{FF2B5EF4-FFF2-40B4-BE49-F238E27FC236}">
                <a16:creationId xmlns:a16="http://schemas.microsoft.com/office/drawing/2014/main" id="{B7448690-79C1-B64B-9D99-BDC32A6B59A3}"/>
              </a:ext>
            </a:extLst>
          </p:cNvPr>
          <p:cNvSpPr/>
          <p:nvPr/>
        </p:nvSpPr>
        <p:spPr>
          <a:xfrm>
            <a:off x="6080361" y="6398294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tar: 5 Points 34">
            <a:extLst>
              <a:ext uri="{FF2B5EF4-FFF2-40B4-BE49-F238E27FC236}">
                <a16:creationId xmlns:a16="http://schemas.microsoft.com/office/drawing/2014/main" id="{F57503D5-BDFD-C146-A3E6-73DACBB221F4}"/>
              </a:ext>
            </a:extLst>
          </p:cNvPr>
          <p:cNvSpPr/>
          <p:nvPr/>
        </p:nvSpPr>
        <p:spPr>
          <a:xfrm>
            <a:off x="6480197" y="6395134"/>
            <a:ext cx="145458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raphic 105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A4122696-751C-3046-98F5-9041944FC3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73500" y="6312145"/>
            <a:ext cx="307624" cy="307624"/>
          </a:xfrm>
          <a:prstGeom prst="rect">
            <a:avLst/>
          </a:prstGeom>
        </p:spPr>
      </p:pic>
      <p:sp>
        <p:nvSpPr>
          <p:cNvPr id="107" name="Star: 5 Points 9">
            <a:extLst>
              <a:ext uri="{FF2B5EF4-FFF2-40B4-BE49-F238E27FC236}">
                <a16:creationId xmlns:a16="http://schemas.microsoft.com/office/drawing/2014/main" id="{C4039A41-5957-084F-9E3A-355D11A1D363}"/>
              </a:ext>
            </a:extLst>
          </p:cNvPr>
          <p:cNvSpPr/>
          <p:nvPr/>
        </p:nvSpPr>
        <p:spPr>
          <a:xfrm>
            <a:off x="8366493" y="6503611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tar: 5 Points 30">
            <a:extLst>
              <a:ext uri="{FF2B5EF4-FFF2-40B4-BE49-F238E27FC236}">
                <a16:creationId xmlns:a16="http://schemas.microsoft.com/office/drawing/2014/main" id="{DCCA7461-E878-534F-A381-A6DDE6DEDE4A}"/>
              </a:ext>
            </a:extLst>
          </p:cNvPr>
          <p:cNvSpPr/>
          <p:nvPr/>
        </p:nvSpPr>
        <p:spPr>
          <a:xfrm>
            <a:off x="8780238" y="6503611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tar: 5 Points 31">
            <a:extLst>
              <a:ext uri="{FF2B5EF4-FFF2-40B4-BE49-F238E27FC236}">
                <a16:creationId xmlns:a16="http://schemas.microsoft.com/office/drawing/2014/main" id="{0D172247-E256-8544-BA56-84BA0049AD71}"/>
              </a:ext>
            </a:extLst>
          </p:cNvPr>
          <p:cNvSpPr/>
          <p:nvPr/>
        </p:nvSpPr>
        <p:spPr>
          <a:xfrm>
            <a:off x="9180070" y="6501263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tar: 5 Points 33">
            <a:extLst>
              <a:ext uri="{FF2B5EF4-FFF2-40B4-BE49-F238E27FC236}">
                <a16:creationId xmlns:a16="http://schemas.microsoft.com/office/drawing/2014/main" id="{4274692A-5DD0-D445-A2F0-9875F6A4F1D9}"/>
              </a:ext>
            </a:extLst>
          </p:cNvPr>
          <p:cNvSpPr/>
          <p:nvPr/>
        </p:nvSpPr>
        <p:spPr>
          <a:xfrm>
            <a:off x="9593815" y="6501263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ar: 5 Points 34">
            <a:extLst>
              <a:ext uri="{FF2B5EF4-FFF2-40B4-BE49-F238E27FC236}">
                <a16:creationId xmlns:a16="http://schemas.microsoft.com/office/drawing/2014/main" id="{E7A32F61-A502-9E4B-B8C9-73BB9831C7A2}"/>
              </a:ext>
            </a:extLst>
          </p:cNvPr>
          <p:cNvSpPr/>
          <p:nvPr/>
        </p:nvSpPr>
        <p:spPr>
          <a:xfrm>
            <a:off x="9993651" y="6498103"/>
            <a:ext cx="145459" cy="176576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Download from cloud">
            <a:hlinkClick r:id="rId11" action="ppaction://hlinksldjump"/>
            <a:extLst>
              <a:ext uri="{FF2B5EF4-FFF2-40B4-BE49-F238E27FC236}">
                <a16:creationId xmlns:a16="http://schemas.microsoft.com/office/drawing/2014/main" id="{33BD95BB-1857-FC41-87FC-9B3CB6987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93172" y="6364354"/>
            <a:ext cx="307624" cy="307624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044D97D-9E6A-864E-B400-772C8E682F9C}"/>
              </a:ext>
            </a:extLst>
          </p:cNvPr>
          <p:cNvSpPr/>
          <p:nvPr/>
        </p:nvSpPr>
        <p:spPr>
          <a:xfrm>
            <a:off x="4120128" y="334312"/>
            <a:ext cx="4786040" cy="448109"/>
          </a:xfrm>
          <a:prstGeom prst="rect">
            <a:avLst/>
          </a:prstGeom>
          <a:solidFill>
            <a:schemeClr val="lt1"/>
          </a:solidFill>
          <a:ln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91145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5774-A482-1D4C-B5AE-7E9506C41C48}"/>
              </a:ext>
            </a:extLst>
          </p:cNvPr>
          <p:cNvSpPr txBox="1"/>
          <p:nvPr/>
        </p:nvSpPr>
        <p:spPr>
          <a:xfrm>
            <a:off x="4539049" y="2323071"/>
            <a:ext cx="3521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User Dashboard</a:t>
            </a:r>
          </a:p>
        </p:txBody>
      </p:sp>
    </p:spTree>
    <p:extLst>
      <p:ext uri="{BB962C8B-B14F-4D97-AF65-F5344CB8AC3E}">
        <p14:creationId xmlns:p14="http://schemas.microsoft.com/office/powerpoint/2010/main" val="2111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9047FB-1553-2349-8C29-323542B00B36}"/>
              </a:ext>
            </a:extLst>
          </p:cNvPr>
          <p:cNvSpPr/>
          <p:nvPr/>
        </p:nvSpPr>
        <p:spPr>
          <a:xfrm rot="16200000">
            <a:off x="4729190" y="-669382"/>
            <a:ext cx="5342493" cy="9019377"/>
          </a:xfrm>
          <a:prstGeom prst="rect">
            <a:avLst/>
          </a:prstGeom>
          <a:solidFill>
            <a:schemeClr val="bg2">
              <a:lumMod val="90000"/>
              <a:alpha val="18000"/>
            </a:schemeClr>
          </a:solidFill>
          <a:ln/>
          <a:effectLst>
            <a:softEdge rad="127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A42369-0CC6-D241-97F2-3ABC54F1EFD5}"/>
              </a:ext>
            </a:extLst>
          </p:cNvPr>
          <p:cNvSpPr/>
          <p:nvPr/>
        </p:nvSpPr>
        <p:spPr>
          <a:xfrm>
            <a:off x="308408" y="1191824"/>
            <a:ext cx="2509670" cy="5319729"/>
          </a:xfrm>
          <a:prstGeom prst="rect">
            <a:avLst/>
          </a:prstGeom>
          <a:solidFill>
            <a:schemeClr val="bg2">
              <a:lumMod val="90000"/>
              <a:alpha val="18000"/>
            </a:schemeClr>
          </a:solidFill>
          <a:ln/>
          <a:effectLst>
            <a:softEdge rad="127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3548AB-3181-8643-9C4B-538B0CFA667A}"/>
              </a:ext>
            </a:extLst>
          </p:cNvPr>
          <p:cNvGrpSpPr/>
          <p:nvPr/>
        </p:nvGrpSpPr>
        <p:grpSpPr>
          <a:xfrm>
            <a:off x="792419" y="1170447"/>
            <a:ext cx="1543119" cy="1423578"/>
            <a:chOff x="503583" y="456049"/>
            <a:chExt cx="1948069" cy="1779104"/>
          </a:xfrm>
          <a:solidFill>
            <a:srgbClr val="002060"/>
          </a:solidFill>
        </p:grpSpPr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68AA9431-BEE0-344A-9374-65D293DB722E}"/>
                </a:ext>
              </a:extLst>
            </p:cNvPr>
            <p:cNvSpPr/>
            <p:nvPr/>
          </p:nvSpPr>
          <p:spPr>
            <a:xfrm>
              <a:off x="503583" y="490330"/>
              <a:ext cx="1948069" cy="1736035"/>
            </a:xfrm>
            <a:prstGeom prst="roundRect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/>
            </a:p>
          </p:txBody>
        </p:sp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045F45B3-7FAF-674C-AD02-263B5F2F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1409" y="456049"/>
              <a:ext cx="1779104" cy="177910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2AD6E-BA7C-5349-90FE-B9751C06767B}"/>
              </a:ext>
            </a:extLst>
          </p:cNvPr>
          <p:cNvGrpSpPr/>
          <p:nvPr/>
        </p:nvGrpSpPr>
        <p:grpSpPr>
          <a:xfrm>
            <a:off x="830324" y="2764937"/>
            <a:ext cx="1967092" cy="2033348"/>
            <a:chOff x="676472" y="3088666"/>
            <a:chExt cx="1967092" cy="20333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1935-46FE-A24B-BF95-AC6EE3A2F7A4}"/>
                </a:ext>
              </a:extLst>
            </p:cNvPr>
            <p:cNvSpPr txBox="1"/>
            <p:nvPr/>
          </p:nvSpPr>
          <p:spPr>
            <a:xfrm>
              <a:off x="704402" y="3088666"/>
              <a:ext cx="989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accent1">
                      <a:lumMod val="75000"/>
                    </a:schemeClr>
                  </a:solidFill>
                </a:rPr>
                <a:t>Dharani Muli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A1A85-1AF8-C641-ADB6-7A81CC5B343A}"/>
                </a:ext>
              </a:extLst>
            </p:cNvPr>
            <p:cNvSpPr txBox="1"/>
            <p:nvPr/>
          </p:nvSpPr>
          <p:spPr>
            <a:xfrm>
              <a:off x="690401" y="3468182"/>
              <a:ext cx="1953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accent1">
                      <a:lumMod val="75000"/>
                    </a:schemeClr>
                  </a:solidFill>
                </a:rPr>
                <a:t>dharanimuli559@gmail.com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34809-8038-BB41-86EE-960D15D2761E}"/>
                </a:ext>
              </a:extLst>
            </p:cNvPr>
            <p:cNvSpPr txBox="1"/>
            <p:nvPr/>
          </p:nvSpPr>
          <p:spPr>
            <a:xfrm>
              <a:off x="683114" y="3844140"/>
              <a:ext cx="1280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u="sng" dirty="0">
                  <a:solidFill>
                    <a:schemeClr val="accent1">
                      <a:lumMod val="75000"/>
                    </a:schemeClr>
                  </a:solidFill>
                </a:rPr>
                <a:t>Change password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4C3C34-80A2-1F47-9A81-7B6B1B7242FD}"/>
                </a:ext>
              </a:extLst>
            </p:cNvPr>
            <p:cNvSpPr txBox="1"/>
            <p:nvPr/>
          </p:nvSpPr>
          <p:spPr>
            <a:xfrm>
              <a:off x="683114" y="4282739"/>
              <a:ext cx="1141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accent1">
                      <a:lumMod val="75000"/>
                    </a:schemeClr>
                  </a:solidFill>
                </a:rPr>
                <a:t>Delete Account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80335-8813-F34F-8ED3-4A53B949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0020" y="4624206"/>
              <a:ext cx="497808" cy="497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7103D-F393-8D46-88C5-1056AF19F833}"/>
                </a:ext>
              </a:extLst>
            </p:cNvPr>
            <p:cNvSpPr txBox="1"/>
            <p:nvPr/>
          </p:nvSpPr>
          <p:spPr>
            <a:xfrm>
              <a:off x="1747828" y="4716165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accent1">
                      <a:lumMod val="75000"/>
                    </a:schemeClr>
                  </a:solidFill>
                </a:rPr>
                <a:t>Public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19A75B-F6E4-FD4B-BE6F-16BA54EF1535}"/>
                </a:ext>
              </a:extLst>
            </p:cNvPr>
            <p:cNvSpPr txBox="1"/>
            <p:nvPr/>
          </p:nvSpPr>
          <p:spPr>
            <a:xfrm>
              <a:off x="676472" y="468656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accent1">
                      <a:lumMod val="75000"/>
                    </a:schemeClr>
                  </a:solidFill>
                </a:rPr>
                <a:t>Private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F0CBE-55D0-484F-86FE-2172B39BC711}"/>
              </a:ext>
            </a:extLst>
          </p:cNvPr>
          <p:cNvSpPr/>
          <p:nvPr/>
        </p:nvSpPr>
        <p:spPr>
          <a:xfrm>
            <a:off x="0" y="-565"/>
            <a:ext cx="12192000" cy="1028623"/>
          </a:xfrm>
          <a:prstGeom prst="rect">
            <a:avLst/>
          </a:prstGeom>
          <a:solidFill>
            <a:srgbClr val="002060"/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45D503-20D4-A44B-9931-579A8ADD1DB1}"/>
              </a:ext>
            </a:extLst>
          </p:cNvPr>
          <p:cNvGrpSpPr/>
          <p:nvPr/>
        </p:nvGrpSpPr>
        <p:grpSpPr>
          <a:xfrm>
            <a:off x="3050788" y="1191825"/>
            <a:ext cx="3546980" cy="1936629"/>
            <a:chOff x="3311504" y="1371369"/>
            <a:chExt cx="3546980" cy="1936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4E0250-5986-944E-8421-78132773734A}"/>
                </a:ext>
              </a:extLst>
            </p:cNvPr>
            <p:cNvSpPr/>
            <p:nvPr/>
          </p:nvSpPr>
          <p:spPr>
            <a:xfrm rot="16200000">
              <a:off x="4090271" y="592602"/>
              <a:ext cx="1936629" cy="3494164"/>
            </a:xfrm>
            <a:prstGeom prst="rect">
              <a:avLst/>
            </a:prstGeom>
            <a:solidFill>
              <a:schemeClr val="bg2">
                <a:lumMod val="90000"/>
                <a:alpha val="18000"/>
              </a:schemeClr>
            </a:solidFill>
            <a:ln/>
            <a:effectLst>
              <a:softEdge rad="12700"/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09E7DD-A4BC-F042-91B9-5F90A7DCD5CD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16" y="1810329"/>
              <a:ext cx="3276070" cy="0"/>
            </a:xfrm>
            <a:prstGeom prst="line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3D145A-5EF4-A44B-BC9A-54B4199A1E78}"/>
                </a:ext>
              </a:extLst>
            </p:cNvPr>
            <p:cNvSpPr txBox="1"/>
            <p:nvPr/>
          </p:nvSpPr>
          <p:spPr>
            <a:xfrm>
              <a:off x="3489719" y="1515869"/>
              <a:ext cx="2046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</a:rPr>
                <a:t>Recent Activities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625DEC-2FB1-7F46-B507-881DE39C0D91}"/>
                </a:ext>
              </a:extLst>
            </p:cNvPr>
            <p:cNvSpPr txBox="1"/>
            <p:nvPr/>
          </p:nvSpPr>
          <p:spPr>
            <a:xfrm>
              <a:off x="3515230" y="1889264"/>
              <a:ext cx="2046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Viewed Model1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7EC9E9-0464-1844-95A0-BAE0A46ED6D9}"/>
                </a:ext>
              </a:extLst>
            </p:cNvPr>
            <p:cNvSpPr txBox="1"/>
            <p:nvPr/>
          </p:nvSpPr>
          <p:spPr>
            <a:xfrm>
              <a:off x="3483912" y="2281012"/>
              <a:ext cx="332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 Done Experiments on Model2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CAF7E7-ADD8-A940-924A-EA31EE2C5A92}"/>
                </a:ext>
              </a:extLst>
            </p:cNvPr>
            <p:cNvSpPr txBox="1"/>
            <p:nvPr/>
          </p:nvSpPr>
          <p:spPr>
            <a:xfrm>
              <a:off x="3536728" y="2644496"/>
              <a:ext cx="332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Updated profile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6E35D6-1688-6942-808D-02832634A343}"/>
                </a:ext>
              </a:extLst>
            </p:cNvPr>
            <p:cNvSpPr txBox="1"/>
            <p:nvPr/>
          </p:nvSpPr>
          <p:spPr>
            <a:xfrm>
              <a:off x="3536728" y="2980677"/>
              <a:ext cx="332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Viewed Comments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A48EEEA-785A-2041-A8B3-2103886C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5559" y="3637463"/>
            <a:ext cx="492488" cy="492488"/>
          </a:xfrm>
          <a:prstGeom prst="rect">
            <a:avLst/>
          </a:prstGeom>
          <a:effectLst>
            <a:glow>
              <a:schemeClr val="accent6">
                <a:lumMod val="60000"/>
                <a:lumOff val="40000"/>
                <a:alpha val="40000"/>
              </a:schemeClr>
            </a:glow>
            <a:outerShdw blurRad="393700" dist="2260600" dir="5400000" algn="ctr" rotWithShape="0">
              <a:schemeClr val="accent6">
                <a:lumMod val="60000"/>
                <a:lumOff val="40000"/>
                <a:alpha val="37000"/>
              </a:schemeClr>
            </a:outerShdw>
            <a:reflection stA="43000" endPos="65000" dist="50800" dir="5400000" sy="-100000" algn="bl" rotWithShape="0"/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D7387B-9B1E-0743-999E-71A4F16D295B}"/>
              </a:ext>
            </a:extLst>
          </p:cNvPr>
          <p:cNvGrpSpPr/>
          <p:nvPr/>
        </p:nvGrpSpPr>
        <p:grpSpPr>
          <a:xfrm>
            <a:off x="6611096" y="1207372"/>
            <a:ext cx="4882209" cy="1928648"/>
            <a:chOff x="6611096" y="1207372"/>
            <a:chExt cx="4739568" cy="19286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4FDC80-1A62-334E-B21F-C0B5494E2060}"/>
                </a:ext>
              </a:extLst>
            </p:cNvPr>
            <p:cNvSpPr/>
            <p:nvPr/>
          </p:nvSpPr>
          <p:spPr>
            <a:xfrm rot="16200000">
              <a:off x="8031968" y="-182676"/>
              <a:ext cx="1897824" cy="4739568"/>
            </a:xfrm>
            <a:prstGeom prst="rect">
              <a:avLst/>
            </a:prstGeom>
            <a:solidFill>
              <a:schemeClr val="bg2">
                <a:lumMod val="90000"/>
                <a:alpha val="18000"/>
              </a:schemeClr>
            </a:solidFill>
            <a:ln/>
            <a:effectLst>
              <a:softEdge rad="12700"/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/>
            </a:p>
          </p:txBody>
        </p:sp>
        <p:graphicFrame>
          <p:nvGraphicFramePr>
            <p:cNvPr id="27" name="Chart 26">
              <a:extLst>
                <a:ext uri="{FF2B5EF4-FFF2-40B4-BE49-F238E27FC236}">
                  <a16:creationId xmlns:a16="http://schemas.microsoft.com/office/drawing/2014/main" id="{A1B58D88-FCED-4C40-99BF-3C408FA059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3410210"/>
                </p:ext>
              </p:extLst>
            </p:nvPr>
          </p:nvGraphicFramePr>
          <p:xfrm>
            <a:off x="6896060" y="1207372"/>
            <a:ext cx="4327886" cy="18978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7C97FF-F6DB-BD4A-8A61-8EFEF284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929475" y="1317911"/>
              <a:ext cx="344604" cy="344604"/>
            </a:xfrm>
            <a:prstGeom prst="rect">
              <a:avLst/>
            </a:prstGeom>
          </p:spPr>
        </p:pic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CE70527-696C-2A44-8282-5B8F4D42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64071"/>
              </p:ext>
            </p:extLst>
          </p:nvPr>
        </p:nvGraphicFramePr>
        <p:xfrm>
          <a:off x="3826412" y="4859532"/>
          <a:ext cx="7588002" cy="1463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9982">
                  <a:extLst>
                    <a:ext uri="{9D8B030D-6E8A-4147-A177-3AD203B41FA5}">
                      <a16:colId xmlns:a16="http://schemas.microsoft.com/office/drawing/2014/main" val="1576602894"/>
                    </a:ext>
                  </a:extLst>
                </a:gridCol>
                <a:gridCol w="2472375">
                  <a:extLst>
                    <a:ext uri="{9D8B030D-6E8A-4147-A177-3AD203B41FA5}">
                      <a16:colId xmlns:a16="http://schemas.microsoft.com/office/drawing/2014/main" val="3073940850"/>
                    </a:ext>
                  </a:extLst>
                </a:gridCol>
                <a:gridCol w="1535637">
                  <a:extLst>
                    <a:ext uri="{9D8B030D-6E8A-4147-A177-3AD203B41FA5}">
                      <a16:colId xmlns:a16="http://schemas.microsoft.com/office/drawing/2014/main" val="4200876620"/>
                    </a:ext>
                  </a:extLst>
                </a:gridCol>
                <a:gridCol w="1410008">
                  <a:extLst>
                    <a:ext uri="{9D8B030D-6E8A-4147-A177-3AD203B41FA5}">
                      <a16:colId xmlns:a16="http://schemas.microsoft.com/office/drawing/2014/main" val="2791665874"/>
                    </a:ext>
                  </a:extLst>
                </a:gridCol>
              </a:tblGrid>
              <a:tr h="310428">
                <a:tc>
                  <a:txBody>
                    <a:bodyPr/>
                    <a:lstStyle/>
                    <a:p>
                      <a:pPr algn="ctr"/>
                      <a:r>
                        <a:rPr lang="en-IN" sz="1400" u="sng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Ratings (/5)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Downloads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24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935697"/>
                  </a:ext>
                </a:extLst>
              </a:tr>
              <a:tr h="3104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417349"/>
                  </a:ext>
                </a:extLst>
              </a:tr>
              <a:tr h="3104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7681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5BAEF14-91EB-164E-80DD-D4E478B80CAD}"/>
              </a:ext>
            </a:extLst>
          </p:cNvPr>
          <p:cNvSpPr txBox="1"/>
          <p:nvPr/>
        </p:nvSpPr>
        <p:spPr>
          <a:xfrm>
            <a:off x="1148356" y="203776"/>
            <a:ext cx="204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Vipra</a:t>
            </a:r>
            <a:r>
              <a:rPr lang="en-US" sz="3600" dirty="0">
                <a:solidFill>
                  <a:schemeClr val="bg1"/>
                </a:solidFill>
              </a:rPr>
              <a:t> Hub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AB96F0-802C-7D41-B89C-84566BF5BCB3}"/>
              </a:ext>
            </a:extLst>
          </p:cNvPr>
          <p:cNvSpPr/>
          <p:nvPr/>
        </p:nvSpPr>
        <p:spPr>
          <a:xfrm>
            <a:off x="3798277" y="304442"/>
            <a:ext cx="4786040" cy="448109"/>
          </a:xfrm>
          <a:prstGeom prst="rect">
            <a:avLst/>
          </a:prstGeom>
          <a:solidFill>
            <a:schemeClr val="lt1"/>
          </a:solidFill>
          <a:ln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</a:t>
            </a: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5CE6445C-C89F-7D47-99FF-7748E5BDDB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39000"/>
                    </a14:imgEffect>
                    <a14:imgEffect>
                      <a14:colorTemperature colorTemp="4903"/>
                    </a14:imgEffect>
                    <a14:imgEffect>
                      <a14:saturation sat="212000"/>
                    </a14:imgEffect>
                    <a14:imgEffect>
                      <a14:brightnessContrast bright="-13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380" y="304442"/>
            <a:ext cx="624145" cy="473573"/>
          </a:xfrm>
          <a:prstGeom prst="rect">
            <a:avLst/>
          </a:prstGeom>
          <a:solidFill>
            <a:schemeClr val="accent1"/>
          </a:soli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82C53C45-24F4-5248-88D4-0F098B71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28353" y="400093"/>
            <a:ext cx="434660" cy="371386"/>
          </a:xfrm>
          <a:prstGeom prst="rect">
            <a:avLst/>
          </a:prstGeom>
        </p:spPr>
      </p:pic>
      <p:pic>
        <p:nvPicPr>
          <p:cNvPr id="35" name="Graphic 34" descr="Power">
            <a:extLst>
              <a:ext uri="{FF2B5EF4-FFF2-40B4-BE49-F238E27FC236}">
                <a16:creationId xmlns:a16="http://schemas.microsoft.com/office/drawing/2014/main" id="{B039B89B-2DF1-8E43-86AC-BC12A0A46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56110" y="419975"/>
            <a:ext cx="371386" cy="37138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2F5E9C6-3D97-CB49-958B-18D3455AF23C}"/>
              </a:ext>
            </a:extLst>
          </p:cNvPr>
          <p:cNvGrpSpPr/>
          <p:nvPr/>
        </p:nvGrpSpPr>
        <p:grpSpPr>
          <a:xfrm>
            <a:off x="4058678" y="3259639"/>
            <a:ext cx="6685603" cy="1435929"/>
            <a:chOff x="3389762" y="3101150"/>
            <a:chExt cx="6685603" cy="143592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39A76CE-A7BE-134A-A0A3-0FAD6633C4E8}"/>
                </a:ext>
              </a:extLst>
            </p:cNvPr>
            <p:cNvGrpSpPr/>
            <p:nvPr/>
          </p:nvGrpSpPr>
          <p:grpSpPr>
            <a:xfrm>
              <a:off x="9008145" y="3171023"/>
              <a:ext cx="1067220" cy="1366056"/>
              <a:chOff x="8636086" y="1417320"/>
              <a:chExt cx="1067220" cy="136605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71A5FE4-5D04-1D48-BFAB-F34816289481}"/>
                  </a:ext>
                </a:extLst>
              </p:cNvPr>
              <p:cNvGrpSpPr/>
              <p:nvPr/>
            </p:nvGrpSpPr>
            <p:grpSpPr>
              <a:xfrm>
                <a:off x="8636086" y="1417320"/>
                <a:ext cx="900251" cy="914400"/>
                <a:chOff x="7394976" y="1434551"/>
                <a:chExt cx="900251" cy="914400"/>
              </a:xfrm>
            </p:grpSpPr>
            <p:sp>
              <p:nvSpPr>
                <p:cNvPr id="55" name="Teardrop 54">
                  <a:extLst>
                    <a:ext uri="{FF2B5EF4-FFF2-40B4-BE49-F238E27FC236}">
                      <a16:creationId xmlns:a16="http://schemas.microsoft.com/office/drawing/2014/main" id="{E7278D5E-C348-9046-AE3D-58329534CB7D}"/>
                    </a:ext>
                  </a:extLst>
                </p:cNvPr>
                <p:cNvSpPr/>
                <p:nvPr/>
              </p:nvSpPr>
              <p:spPr>
                <a:xfrm rot="7793555">
                  <a:off x="7387902" y="1441625"/>
                  <a:ext cx="914400" cy="900251"/>
                </a:xfrm>
                <a:prstGeom prst="teardrop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474C990-7F92-514A-B269-30AFEFE13DA5}"/>
                    </a:ext>
                  </a:extLst>
                </p:cNvPr>
                <p:cNvSpPr txBox="1"/>
                <p:nvPr/>
              </p:nvSpPr>
              <p:spPr>
                <a:xfrm>
                  <a:off x="7513383" y="1737437"/>
                  <a:ext cx="725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b="1" dirty="0">
                      <a:solidFill>
                        <a:schemeClr val="bg1"/>
                      </a:solidFill>
                    </a:rPr>
                    <a:t>4.5/5</a:t>
                  </a:r>
                  <a:endParaRPr lang="en-I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675A90-6448-1A47-9F96-69CF9DDF8B3F}"/>
                  </a:ext>
                </a:extLst>
              </p:cNvPr>
              <p:cNvSpPr txBox="1"/>
              <p:nvPr/>
            </p:nvSpPr>
            <p:spPr>
              <a:xfrm>
                <a:off x="8737885" y="2414044"/>
                <a:ext cx="965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75000"/>
                      </a:schemeClr>
                    </a:solidFill>
                  </a:rPr>
                  <a:t>Rating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089435-47E5-A349-A7FD-DC5ED04400D7}"/>
                </a:ext>
              </a:extLst>
            </p:cNvPr>
            <p:cNvGrpSpPr/>
            <p:nvPr/>
          </p:nvGrpSpPr>
          <p:grpSpPr>
            <a:xfrm>
              <a:off x="7142100" y="3165826"/>
              <a:ext cx="1326367" cy="1356872"/>
              <a:chOff x="9745331" y="1434549"/>
              <a:chExt cx="1326367" cy="135687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17D5A45-7D71-994E-8836-9E822972EBB7}"/>
                  </a:ext>
                </a:extLst>
              </p:cNvPr>
              <p:cNvGrpSpPr/>
              <p:nvPr/>
            </p:nvGrpSpPr>
            <p:grpSpPr>
              <a:xfrm>
                <a:off x="9877196" y="1434549"/>
                <a:ext cx="900251" cy="914400"/>
                <a:chOff x="7394976" y="1434551"/>
                <a:chExt cx="900251" cy="914400"/>
              </a:xfrm>
            </p:grpSpPr>
            <p:sp>
              <p:nvSpPr>
                <p:cNvPr id="51" name="Teardrop 50">
                  <a:extLst>
                    <a:ext uri="{FF2B5EF4-FFF2-40B4-BE49-F238E27FC236}">
                      <a16:creationId xmlns:a16="http://schemas.microsoft.com/office/drawing/2014/main" id="{FC0F101C-D10F-3C45-924B-30F57B57ED2C}"/>
                    </a:ext>
                  </a:extLst>
                </p:cNvPr>
                <p:cNvSpPr/>
                <p:nvPr/>
              </p:nvSpPr>
              <p:spPr>
                <a:xfrm rot="7793555">
                  <a:off x="7387902" y="1441625"/>
                  <a:ext cx="914400" cy="900251"/>
                </a:xfrm>
                <a:prstGeom prst="teardrop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3DB338-854F-E246-87C5-B388726995FE}"/>
                    </a:ext>
                  </a:extLst>
                </p:cNvPr>
                <p:cNvSpPr txBox="1"/>
                <p:nvPr/>
              </p:nvSpPr>
              <p:spPr>
                <a:xfrm>
                  <a:off x="7585284" y="1660917"/>
                  <a:ext cx="5196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b="1" dirty="0">
                      <a:solidFill>
                        <a:schemeClr val="bg1"/>
                      </a:solidFill>
                    </a:rPr>
                    <a:t>30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242571-AED3-FC41-95F3-E09230E4C163}"/>
                  </a:ext>
                </a:extLst>
              </p:cNvPr>
              <p:cNvSpPr txBox="1"/>
              <p:nvPr/>
            </p:nvSpPr>
            <p:spPr>
              <a:xfrm>
                <a:off x="9745331" y="2422089"/>
                <a:ext cx="1326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75000"/>
                      </a:schemeClr>
                    </a:solidFill>
                  </a:rPr>
                  <a:t>Downloads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1D9D98E-00CD-1947-B606-E84F293B54F8}"/>
                </a:ext>
              </a:extLst>
            </p:cNvPr>
            <p:cNvGrpSpPr/>
            <p:nvPr/>
          </p:nvGrpSpPr>
          <p:grpSpPr>
            <a:xfrm>
              <a:off x="5276056" y="3159104"/>
              <a:ext cx="1326367" cy="1367677"/>
              <a:chOff x="7651952" y="2604348"/>
              <a:chExt cx="1326367" cy="136767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50F273A-3E60-714C-9A38-2B33D42F1689}"/>
                  </a:ext>
                </a:extLst>
              </p:cNvPr>
              <p:cNvGrpSpPr/>
              <p:nvPr/>
            </p:nvGrpSpPr>
            <p:grpSpPr>
              <a:xfrm>
                <a:off x="7732035" y="2604348"/>
                <a:ext cx="900251" cy="914400"/>
                <a:chOff x="7394976" y="1434551"/>
                <a:chExt cx="900251" cy="914400"/>
              </a:xfrm>
            </p:grpSpPr>
            <p:sp>
              <p:nvSpPr>
                <p:cNvPr id="47" name="Teardrop 46">
                  <a:extLst>
                    <a:ext uri="{FF2B5EF4-FFF2-40B4-BE49-F238E27FC236}">
                      <a16:creationId xmlns:a16="http://schemas.microsoft.com/office/drawing/2014/main" id="{CD21327E-8F00-9048-8FCE-91685917895A}"/>
                    </a:ext>
                  </a:extLst>
                </p:cNvPr>
                <p:cNvSpPr/>
                <p:nvPr/>
              </p:nvSpPr>
              <p:spPr>
                <a:xfrm rot="7793555">
                  <a:off x="7387902" y="1441625"/>
                  <a:ext cx="914400" cy="900251"/>
                </a:xfrm>
                <a:prstGeom prst="teardrop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4FAE2FB-6EBF-1244-A885-D94D499C7EEB}"/>
                    </a:ext>
                  </a:extLst>
                </p:cNvPr>
                <p:cNvSpPr txBox="1"/>
                <p:nvPr/>
              </p:nvSpPr>
              <p:spPr>
                <a:xfrm>
                  <a:off x="7585284" y="1660917"/>
                  <a:ext cx="5196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b="1" dirty="0">
                      <a:solidFill>
                        <a:schemeClr val="bg1"/>
                      </a:solidFill>
                    </a:rPr>
                    <a:t>55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CAF81-2A52-354D-830A-8F66C3216AFC}"/>
                  </a:ext>
                </a:extLst>
              </p:cNvPr>
              <p:cNvSpPr txBox="1"/>
              <p:nvPr/>
            </p:nvSpPr>
            <p:spPr>
              <a:xfrm>
                <a:off x="7651952" y="3602693"/>
                <a:ext cx="1326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75000"/>
                      </a:schemeClr>
                    </a:solidFill>
                  </a:rPr>
                  <a:t>Comments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EC5670-864E-0843-9860-D7EC87E81345}"/>
                </a:ext>
              </a:extLst>
            </p:cNvPr>
            <p:cNvGrpSpPr/>
            <p:nvPr/>
          </p:nvGrpSpPr>
          <p:grpSpPr>
            <a:xfrm>
              <a:off x="3389762" y="3101150"/>
              <a:ext cx="1334260" cy="1392391"/>
              <a:chOff x="7732035" y="2604348"/>
              <a:chExt cx="1334260" cy="139239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7D3D4B2-0983-8246-B02A-39D48418708B}"/>
                  </a:ext>
                </a:extLst>
              </p:cNvPr>
              <p:cNvGrpSpPr/>
              <p:nvPr/>
            </p:nvGrpSpPr>
            <p:grpSpPr>
              <a:xfrm>
                <a:off x="7732035" y="2604348"/>
                <a:ext cx="900251" cy="914400"/>
                <a:chOff x="7394976" y="1434551"/>
                <a:chExt cx="900251" cy="914400"/>
              </a:xfrm>
            </p:grpSpPr>
            <p:sp>
              <p:nvSpPr>
                <p:cNvPr id="43" name="Teardrop 42">
                  <a:extLst>
                    <a:ext uri="{FF2B5EF4-FFF2-40B4-BE49-F238E27FC236}">
                      <a16:creationId xmlns:a16="http://schemas.microsoft.com/office/drawing/2014/main" id="{66EFD9B4-601D-B441-BA09-6C704879D6A9}"/>
                    </a:ext>
                  </a:extLst>
                </p:cNvPr>
                <p:cNvSpPr/>
                <p:nvPr/>
              </p:nvSpPr>
              <p:spPr>
                <a:xfrm rot="7793555">
                  <a:off x="7387902" y="1441625"/>
                  <a:ext cx="914400" cy="900251"/>
                </a:xfrm>
                <a:prstGeom prst="teardrop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83419B2-51BA-F442-B518-89D787FC3951}"/>
                    </a:ext>
                  </a:extLst>
                </p:cNvPr>
                <p:cNvSpPr txBox="1"/>
                <p:nvPr/>
              </p:nvSpPr>
              <p:spPr>
                <a:xfrm>
                  <a:off x="7585284" y="1660917"/>
                  <a:ext cx="5196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b="1" dirty="0">
                      <a:solidFill>
                        <a:schemeClr val="bg1"/>
                      </a:solidFill>
                    </a:rPr>
                    <a:t>50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54C89-0393-774F-AB5C-CAC108B19E7A}"/>
                  </a:ext>
                </a:extLst>
              </p:cNvPr>
              <p:cNvSpPr txBox="1"/>
              <p:nvPr/>
            </p:nvSpPr>
            <p:spPr>
              <a:xfrm>
                <a:off x="7739928" y="3627407"/>
                <a:ext cx="1326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75000"/>
                      </a:schemeClr>
                    </a:solidFill>
                  </a:rPr>
                  <a:t>Uploads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141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524346-F66E-4C15-87EF-615CEC5FD885}"/>
              </a:ext>
            </a:extLst>
          </p:cNvPr>
          <p:cNvSpPr/>
          <p:nvPr/>
        </p:nvSpPr>
        <p:spPr>
          <a:xfrm>
            <a:off x="3818231" y="1285467"/>
            <a:ext cx="4555537" cy="4591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10FA9-16D1-44F0-AAC7-E0E8C2B5442A}"/>
              </a:ext>
            </a:extLst>
          </p:cNvPr>
          <p:cNvSpPr txBox="1"/>
          <p:nvPr/>
        </p:nvSpPr>
        <p:spPr>
          <a:xfrm>
            <a:off x="4434814" y="1741844"/>
            <a:ext cx="358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 in to VipraHub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45129A-EF2B-43B8-A1E6-D3783CC51370}"/>
              </a:ext>
            </a:extLst>
          </p:cNvPr>
          <p:cNvSpPr/>
          <p:nvPr/>
        </p:nvSpPr>
        <p:spPr>
          <a:xfrm>
            <a:off x="4434814" y="2629895"/>
            <a:ext cx="3249637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818569-747A-429B-B5E6-276687D9960A}"/>
              </a:ext>
            </a:extLst>
          </p:cNvPr>
          <p:cNvSpPr/>
          <p:nvPr/>
        </p:nvSpPr>
        <p:spPr>
          <a:xfrm>
            <a:off x="4434813" y="3364058"/>
            <a:ext cx="3249637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71AB649D-0C34-4327-8CB3-C33CE855A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814" y="2609407"/>
            <a:ext cx="410307" cy="410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1FD1E-2E5A-4C22-B8B6-F8852F74F1BD}"/>
              </a:ext>
            </a:extLst>
          </p:cNvPr>
          <p:cNvSpPr txBox="1"/>
          <p:nvPr/>
        </p:nvSpPr>
        <p:spPr>
          <a:xfrm>
            <a:off x="4962936" y="2640139"/>
            <a:ext cx="16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pic>
        <p:nvPicPr>
          <p:cNvPr id="20" name="Graphic 19" descr="Lock">
            <a:extLst>
              <a:ext uri="{FF2B5EF4-FFF2-40B4-BE49-F238E27FC236}">
                <a16:creationId xmlns:a16="http://schemas.microsoft.com/office/drawing/2014/main" id="{0191029B-EF6F-47C3-A6DE-30C8AC6CA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813" y="3353814"/>
            <a:ext cx="410308" cy="4103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1A278D-5B11-4D50-A2C1-C3291EFD92A0}"/>
              </a:ext>
            </a:extLst>
          </p:cNvPr>
          <p:cNvSpPr txBox="1"/>
          <p:nvPr/>
        </p:nvSpPr>
        <p:spPr>
          <a:xfrm>
            <a:off x="4943594" y="3376340"/>
            <a:ext cx="16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6CDF6-E702-48FA-8E45-560A6C5F71B6}"/>
              </a:ext>
            </a:extLst>
          </p:cNvPr>
          <p:cNvSpPr txBox="1"/>
          <p:nvPr/>
        </p:nvSpPr>
        <p:spPr>
          <a:xfrm>
            <a:off x="4943594" y="4429683"/>
            <a:ext cx="274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Forgot your password?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CAC-C55E-4517-9492-E9B75A1C634D}"/>
              </a:ext>
            </a:extLst>
          </p:cNvPr>
          <p:cNvSpPr/>
          <p:nvPr/>
        </p:nvSpPr>
        <p:spPr>
          <a:xfrm>
            <a:off x="4434814" y="3964539"/>
            <a:ext cx="3249636" cy="3688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15701-9B7F-421B-94EC-E705C8A99F62}"/>
              </a:ext>
            </a:extLst>
          </p:cNvPr>
          <p:cNvSpPr txBox="1"/>
          <p:nvPr/>
        </p:nvSpPr>
        <p:spPr>
          <a:xfrm>
            <a:off x="4434814" y="4847981"/>
            <a:ext cx="324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Don’t have an account? Sign up</a:t>
            </a:r>
          </a:p>
        </p:txBody>
      </p:sp>
    </p:spTree>
    <p:extLst>
      <p:ext uri="{BB962C8B-B14F-4D97-AF65-F5344CB8AC3E}">
        <p14:creationId xmlns:p14="http://schemas.microsoft.com/office/powerpoint/2010/main" val="18548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0F4E-1D25-4C64-B180-57B58C82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2343827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View Model</a:t>
            </a:r>
          </a:p>
        </p:txBody>
      </p:sp>
    </p:spTree>
    <p:extLst>
      <p:ext uri="{BB962C8B-B14F-4D97-AF65-F5344CB8AC3E}">
        <p14:creationId xmlns:p14="http://schemas.microsoft.com/office/powerpoint/2010/main" val="26805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0545-A695-44E8-948D-47A902AC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8777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671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4C54F-34A0-4D03-BD5A-3770A193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76250"/>
            <a:ext cx="7810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A840D-8AB6-4F01-B41F-0879D1BE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552048"/>
            <a:ext cx="7487695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02707-1E1A-4248-AC2F-78389468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476250"/>
            <a:ext cx="79533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7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nual Input 1">
            <a:extLst>
              <a:ext uri="{FF2B5EF4-FFF2-40B4-BE49-F238E27FC236}">
                <a16:creationId xmlns:a16="http://schemas.microsoft.com/office/drawing/2014/main" id="{54A373D7-D1BC-B247-A204-2508D9BC7473}"/>
              </a:ext>
            </a:extLst>
          </p:cNvPr>
          <p:cNvSpPr/>
          <p:nvPr/>
        </p:nvSpPr>
        <p:spPr>
          <a:xfrm rot="10800000">
            <a:off x="-3" y="928280"/>
            <a:ext cx="12191999" cy="4619904"/>
          </a:xfrm>
          <a:prstGeom prst="flowChartManualInp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DDD71C-939C-9842-9694-A3D6857E1FC2}"/>
              </a:ext>
            </a:extLst>
          </p:cNvPr>
          <p:cNvSpPr/>
          <p:nvPr/>
        </p:nvSpPr>
        <p:spPr>
          <a:xfrm>
            <a:off x="6096000" y="1638143"/>
            <a:ext cx="5866369" cy="429157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21A57-8CA3-DD43-AFAB-CABA1A982163}"/>
              </a:ext>
            </a:extLst>
          </p:cNvPr>
          <p:cNvSpPr txBox="1"/>
          <p:nvPr/>
        </p:nvSpPr>
        <p:spPr>
          <a:xfrm>
            <a:off x="700087" y="203776"/>
            <a:ext cx="204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Vipra 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493E1-183C-4140-98AE-0C8AF233D915}"/>
              </a:ext>
            </a:extLst>
          </p:cNvPr>
          <p:cNvSpPr/>
          <p:nvPr/>
        </p:nvSpPr>
        <p:spPr>
          <a:xfrm>
            <a:off x="304373" y="1854408"/>
            <a:ext cx="54872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Hub of self-contained deep learning models pretrained for a wide variety of applications. VipraHub highlights recent trends in deep learning applications, enables transfer learning approaches, and promotes reproducible science.</a:t>
            </a:r>
          </a:p>
        </p:txBody>
      </p:sp>
      <p:sp>
        <p:nvSpPr>
          <p:cNvPr id="6" name="Rounded 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56D10975-EE53-C84E-91BC-B80D767A9E0E}"/>
              </a:ext>
            </a:extLst>
          </p:cNvPr>
          <p:cNvSpPr/>
          <p:nvPr/>
        </p:nvSpPr>
        <p:spPr>
          <a:xfrm>
            <a:off x="453264" y="4021472"/>
            <a:ext cx="3057526" cy="5000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for VipraHub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B1CC0-190F-C546-908E-3D5273232728}"/>
              </a:ext>
            </a:extLst>
          </p:cNvPr>
          <p:cNvSpPr/>
          <p:nvPr/>
        </p:nvSpPr>
        <p:spPr>
          <a:xfrm>
            <a:off x="8777292" y="372544"/>
            <a:ext cx="3414708" cy="646331"/>
          </a:xfrm>
          <a:prstGeom prst="rect">
            <a:avLst/>
          </a:prstGeom>
          <a:effectLst>
            <a:glow rad="127000">
              <a:schemeClr val="accent1"/>
            </a:glo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Sign In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Sign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Contact Us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E7698-D746-C849-B4CF-946157D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902" y="2012200"/>
            <a:ext cx="5136044" cy="3375346"/>
          </a:xfrm>
          <a:prstGeom prst="rect">
            <a:avLst/>
          </a:prstGeom>
        </p:spPr>
      </p:pic>
      <p:pic>
        <p:nvPicPr>
          <p:cNvPr id="11" name="Graphic 10" descr="Arrow: Slight curv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AF91D1-7CAB-7442-893F-96E14036C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0246" y="3452975"/>
            <a:ext cx="500533" cy="596613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A961DC88-8709-9F42-8EE7-EA5526D5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224855" y="3485624"/>
            <a:ext cx="500533" cy="59661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9ED2AA6-B941-4042-8D8F-62E7AFBB90E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9000"/>
                    </a14:imgEffect>
                    <a14:imgEffect>
                      <a14:colorTemperature colorTemp="4903"/>
                    </a14:imgEffect>
                    <a14:imgEffect>
                      <a14:saturation sat="212000"/>
                    </a14:imgEffect>
                    <a14:imgEffect>
                      <a14:brightnessContrast bright="-13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92" y="304442"/>
            <a:ext cx="624145" cy="47357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4" name="Down Arrow 13">
            <a:hlinkClick r:id="rId9" action="ppaction://hlinksldjump"/>
            <a:extLst>
              <a:ext uri="{FF2B5EF4-FFF2-40B4-BE49-F238E27FC236}">
                <a16:creationId xmlns:a16="http://schemas.microsoft.com/office/drawing/2014/main" id="{4ACC2DB0-EC65-2547-95F3-99C84A858FC4}"/>
              </a:ext>
            </a:extLst>
          </p:cNvPr>
          <p:cNvSpPr/>
          <p:nvPr/>
        </p:nvSpPr>
        <p:spPr>
          <a:xfrm>
            <a:off x="637521" y="6084033"/>
            <a:ext cx="173777" cy="409296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2CF1C-F3F7-C944-AB4E-C2C662D9FAE8}"/>
              </a:ext>
            </a:extLst>
          </p:cNvPr>
          <p:cNvSpPr/>
          <p:nvPr/>
        </p:nvSpPr>
        <p:spPr>
          <a:xfrm>
            <a:off x="3917092" y="304442"/>
            <a:ext cx="4188940" cy="375180"/>
          </a:xfrm>
          <a:prstGeom prst="rect">
            <a:avLst/>
          </a:prstGeom>
          <a:ln>
            <a:solidFill>
              <a:srgbClr val="0A205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0374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187AC-90AA-414C-8CE9-7411DAFF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609206"/>
            <a:ext cx="7573432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2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EFCFE-84CE-4F38-B386-C62A0B13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537759"/>
            <a:ext cx="7592485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nual Input 1">
            <a:extLst>
              <a:ext uri="{FF2B5EF4-FFF2-40B4-BE49-F238E27FC236}">
                <a16:creationId xmlns:a16="http://schemas.microsoft.com/office/drawing/2014/main" id="{CE5C7C75-BCFC-A842-A522-158371B6F65B}"/>
              </a:ext>
            </a:extLst>
          </p:cNvPr>
          <p:cNvSpPr/>
          <p:nvPr/>
        </p:nvSpPr>
        <p:spPr>
          <a:xfrm rot="10800000">
            <a:off x="-3" y="928280"/>
            <a:ext cx="12191999" cy="4619904"/>
          </a:xfrm>
          <a:prstGeom prst="flowChartManualInp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E9E7F2-1960-8849-BD90-6D8FEF5A9C72}"/>
              </a:ext>
            </a:extLst>
          </p:cNvPr>
          <p:cNvSpPr/>
          <p:nvPr/>
        </p:nvSpPr>
        <p:spPr>
          <a:xfrm>
            <a:off x="6096000" y="1638143"/>
            <a:ext cx="5866369" cy="429157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19FFA-A931-6A4E-B7A2-80161F868CFC}"/>
              </a:ext>
            </a:extLst>
          </p:cNvPr>
          <p:cNvSpPr txBox="1"/>
          <p:nvPr/>
        </p:nvSpPr>
        <p:spPr>
          <a:xfrm>
            <a:off x="700087" y="203776"/>
            <a:ext cx="204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Vipra 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AE9DC-3644-724F-8BEB-7CE711564E3D}"/>
              </a:ext>
            </a:extLst>
          </p:cNvPr>
          <p:cNvSpPr/>
          <p:nvPr/>
        </p:nvSpPr>
        <p:spPr>
          <a:xfrm>
            <a:off x="304373" y="1854408"/>
            <a:ext cx="54872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Hub of self-contained deep learning models pretrained for a wide variety of applications. VipraHub highlights recent trends in deep learning applications, enables transfer learning approaches, and promotes reproducible science.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835A4-E6F2-054C-8B99-C4294D3D1096}"/>
              </a:ext>
            </a:extLst>
          </p:cNvPr>
          <p:cNvSpPr/>
          <p:nvPr/>
        </p:nvSpPr>
        <p:spPr>
          <a:xfrm>
            <a:off x="453264" y="4021472"/>
            <a:ext cx="3057526" cy="5000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for VipraHub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23A047-8DAE-914B-A7AC-D8D6C80AE1F9}"/>
              </a:ext>
            </a:extLst>
          </p:cNvPr>
          <p:cNvSpPr/>
          <p:nvPr/>
        </p:nvSpPr>
        <p:spPr>
          <a:xfrm>
            <a:off x="8777292" y="372544"/>
            <a:ext cx="3414708" cy="646331"/>
          </a:xfrm>
          <a:prstGeom prst="rect">
            <a:avLst/>
          </a:prstGeom>
          <a:effectLst>
            <a:glow rad="127000">
              <a:schemeClr val="accent1"/>
            </a:glo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Sign In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Sign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Up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Contact Us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42D5ADDE-5950-2E4B-A68B-97262B59D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0246" y="3452975"/>
            <a:ext cx="500533" cy="596613"/>
          </a:xfrm>
          <a:prstGeom prst="rect">
            <a:avLst/>
          </a:prstGeom>
        </p:spPr>
      </p:pic>
      <p:pic>
        <p:nvPicPr>
          <p:cNvPr id="11" name="Graphic 10" descr="Arrow: Slight curv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A176B0-B579-5843-9DE4-E2C9DDC2B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170745" y="3424859"/>
            <a:ext cx="500533" cy="59661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BA6B296-5A03-A745-B235-2A723869731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9000"/>
                    </a14:imgEffect>
                    <a14:imgEffect>
                      <a14:colorTemperature colorTemp="4903"/>
                    </a14:imgEffect>
                    <a14:imgEffect>
                      <a14:saturation sat="212000"/>
                    </a14:imgEffect>
                    <a14:imgEffect>
                      <a14:brightnessContrast bright="-13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92" y="304442"/>
            <a:ext cx="624145" cy="47357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4" name="Down Arrow 13">
            <a:hlinkClick r:id="rId9" action="ppaction://hlinksldjump"/>
            <a:extLst>
              <a:ext uri="{FF2B5EF4-FFF2-40B4-BE49-F238E27FC236}">
                <a16:creationId xmlns:a16="http://schemas.microsoft.com/office/drawing/2014/main" id="{9E2FF829-8A85-9C4D-883D-E7F6FDAC4C1B}"/>
              </a:ext>
            </a:extLst>
          </p:cNvPr>
          <p:cNvSpPr/>
          <p:nvPr/>
        </p:nvSpPr>
        <p:spPr>
          <a:xfrm>
            <a:off x="678448" y="6170169"/>
            <a:ext cx="173777" cy="409296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BBC Documentary -  The Rise of AI Deep Learning - Science Documentary 2017">
            <a:hlinkClick r:id="" action="ppaction://media"/>
            <a:extLst>
              <a:ext uri="{FF2B5EF4-FFF2-40B4-BE49-F238E27FC236}">
                <a16:creationId xmlns:a16="http://schemas.microsoft.com/office/drawing/2014/main" id="{C055D554-FAC8-144F-B926-D6470BA944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6704060" y="2008665"/>
            <a:ext cx="4766182" cy="3429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C79448-83CC-BB4B-B269-1A406F85D554}"/>
              </a:ext>
            </a:extLst>
          </p:cNvPr>
          <p:cNvSpPr/>
          <p:nvPr/>
        </p:nvSpPr>
        <p:spPr>
          <a:xfrm>
            <a:off x="3917092" y="304442"/>
            <a:ext cx="4188940" cy="375180"/>
          </a:xfrm>
          <a:prstGeom prst="rect">
            <a:avLst/>
          </a:prstGeom>
          <a:ln>
            <a:solidFill>
              <a:srgbClr val="0A205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3453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98995-FACB-274C-B1E9-4507282D9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675"/>
                    </a14:imgEffect>
                    <a14:imgEffect>
                      <a14:saturation sat="114000"/>
                    </a14:imgEffect>
                  </a14:imgLayer>
                </a14:imgProps>
              </a:ext>
            </a:extLst>
          </a:blip>
          <a:srcRect t="31102" r="-1" b="-1"/>
          <a:stretch/>
        </p:blipFill>
        <p:spPr>
          <a:xfrm>
            <a:off x="895864" y="-9865"/>
            <a:ext cx="1040027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7E3D2-6843-3A4B-8AA9-B7011E5C1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F79129-0AC4-0C42-9EF1-FC5065D6C20E}"/>
              </a:ext>
            </a:extLst>
          </p:cNvPr>
          <p:cNvSpPr/>
          <p:nvPr/>
        </p:nvSpPr>
        <p:spPr>
          <a:xfrm>
            <a:off x="570597" y="2029591"/>
            <a:ext cx="3447535" cy="385530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CF2CFA-26D5-1745-A5AB-07E056303CE6}"/>
              </a:ext>
            </a:extLst>
          </p:cNvPr>
          <p:cNvSpPr/>
          <p:nvPr/>
        </p:nvSpPr>
        <p:spPr>
          <a:xfrm>
            <a:off x="4417674" y="2039503"/>
            <a:ext cx="3447535" cy="385530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0C4352-6FDC-8D4B-8CDF-92FACFB75542}"/>
              </a:ext>
            </a:extLst>
          </p:cNvPr>
          <p:cNvSpPr/>
          <p:nvPr/>
        </p:nvSpPr>
        <p:spPr>
          <a:xfrm>
            <a:off x="8240045" y="2031264"/>
            <a:ext cx="3447535" cy="385530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4E68B-E464-9E40-AFB4-2E95A1EC70A2}"/>
              </a:ext>
            </a:extLst>
          </p:cNvPr>
          <p:cNvSpPr txBox="1"/>
          <p:nvPr/>
        </p:nvSpPr>
        <p:spPr>
          <a:xfrm>
            <a:off x="729049" y="234774"/>
            <a:ext cx="219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Browse by Categories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C949D4-F2F8-E046-97C8-936E8F150069}"/>
              </a:ext>
            </a:extLst>
          </p:cNvPr>
          <p:cNvSpPr/>
          <p:nvPr/>
        </p:nvSpPr>
        <p:spPr>
          <a:xfrm>
            <a:off x="840259" y="790829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Classification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504DDA-6A2C-CE42-BE2F-31C93202F262}"/>
              </a:ext>
            </a:extLst>
          </p:cNvPr>
          <p:cNvSpPr/>
          <p:nvPr/>
        </p:nvSpPr>
        <p:spPr>
          <a:xfrm>
            <a:off x="2761868" y="782591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and language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808D0A-138A-F14A-A23D-A529BA3F9D7C}"/>
              </a:ext>
            </a:extLst>
          </p:cNvPr>
          <p:cNvSpPr/>
          <p:nvPr/>
        </p:nvSpPr>
        <p:spPr>
          <a:xfrm>
            <a:off x="4723021" y="772294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Sounds and Music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5E8BE9-8947-1344-A814-B10857C884FE}"/>
              </a:ext>
            </a:extLst>
          </p:cNvPr>
          <p:cNvSpPr/>
          <p:nvPr/>
        </p:nvSpPr>
        <p:spPr>
          <a:xfrm>
            <a:off x="8575305" y="772294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NLP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787584-D44F-DA4B-AF8B-41352EBC0F39}"/>
              </a:ext>
            </a:extLst>
          </p:cNvPr>
          <p:cNvSpPr/>
          <p:nvPr/>
        </p:nvSpPr>
        <p:spPr>
          <a:xfrm>
            <a:off x="6659460" y="772294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Fairness and Bias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0D46FE8-1CE0-4845-9F93-1C15F5C9F600}"/>
              </a:ext>
            </a:extLst>
          </p:cNvPr>
          <p:cNvSpPr/>
          <p:nvPr/>
        </p:nvSpPr>
        <p:spPr>
          <a:xfrm>
            <a:off x="840259" y="1394938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Pattern Recognition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1BCBF3-FFF7-4E49-AD8D-BFA9443DA67E}"/>
              </a:ext>
            </a:extLst>
          </p:cNvPr>
          <p:cNvSpPr/>
          <p:nvPr/>
        </p:nvSpPr>
        <p:spPr>
          <a:xfrm>
            <a:off x="2761868" y="1386701"/>
            <a:ext cx="1655806" cy="3954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Voice Recognition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F41F9-B2A4-5040-A023-324FD3818BE0}"/>
              </a:ext>
            </a:extLst>
          </p:cNvPr>
          <p:cNvSpPr txBox="1"/>
          <p:nvPr/>
        </p:nvSpPr>
        <p:spPr>
          <a:xfrm>
            <a:off x="736413" y="2259517"/>
            <a:ext cx="3121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Neural Translation with Attention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46B10-AD5E-744C-ABB0-E0F0E14D41A6}"/>
              </a:ext>
            </a:extLst>
          </p:cNvPr>
          <p:cNvSpPr txBox="1"/>
          <p:nvPr/>
        </p:nvSpPr>
        <p:spPr>
          <a:xfrm>
            <a:off x="736413" y="3554605"/>
            <a:ext cx="3061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sequence to sequence(seq2seq) model for Spanish to English translation using tf.keras and eager execution.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1683D-5BB2-AF48-AD74-E1C9BB361CBA}"/>
              </a:ext>
            </a:extLst>
          </p:cNvPr>
          <p:cNvSpPr txBox="1"/>
          <p:nvPr/>
        </p:nvSpPr>
        <p:spPr>
          <a:xfrm>
            <a:off x="4632826" y="2302380"/>
            <a:ext cx="312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CharRNN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DDB7B-DCF8-394C-AA79-BF376C7EB937}"/>
              </a:ext>
            </a:extLst>
          </p:cNvPr>
          <p:cNvSpPr txBox="1"/>
          <p:nvPr/>
        </p:nvSpPr>
        <p:spPr>
          <a:xfrm>
            <a:off x="4632144" y="3492690"/>
            <a:ext cx="3061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notebook will let you input a file containing the text you want your generate to mimic, train your model, see the results, and save it for future use all in one page.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CFEDC-8539-5C4E-B06F-82ECB8183A44}"/>
              </a:ext>
            </a:extLst>
          </p:cNvPr>
          <p:cNvSpPr txBox="1"/>
          <p:nvPr/>
        </p:nvSpPr>
        <p:spPr>
          <a:xfrm>
            <a:off x="8528565" y="2297617"/>
            <a:ext cx="3121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generation using a RNN with…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16314-4A5D-D341-ADBD-2D2ED96461DF}"/>
              </a:ext>
            </a:extLst>
          </p:cNvPr>
          <p:cNvSpPr txBox="1"/>
          <p:nvPr/>
        </p:nvSpPr>
        <p:spPr>
          <a:xfrm>
            <a:off x="8430863" y="3502523"/>
            <a:ext cx="3061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sequence of characters from this data (“Shakespeare”), train a model to predict the next character in the sequence (“e”). Longer sequences of text can be generated by calling the model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ECC493-8B3F-3B4C-9168-149DA4C4365B}"/>
              </a:ext>
            </a:extLst>
          </p:cNvPr>
          <p:cNvSpPr/>
          <p:nvPr/>
        </p:nvSpPr>
        <p:spPr>
          <a:xfrm>
            <a:off x="8765742" y="6127825"/>
            <a:ext cx="2737567" cy="360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C2C224BF-1612-6041-BC5B-58E90437E989}"/>
              </a:ext>
            </a:extLst>
          </p:cNvPr>
          <p:cNvSpPr txBox="1"/>
          <p:nvPr/>
        </p:nvSpPr>
        <p:spPr>
          <a:xfrm>
            <a:off x="8663910" y="6127823"/>
            <a:ext cx="3022879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Browse to see more Models</a:t>
            </a:r>
          </a:p>
        </p:txBody>
      </p:sp>
      <p:sp>
        <p:nvSpPr>
          <p:cNvPr id="23" name="Down Arrow 22">
            <a:hlinkClick r:id="rId6" action="ppaction://hlinksldjump"/>
            <a:extLst>
              <a:ext uri="{FF2B5EF4-FFF2-40B4-BE49-F238E27FC236}">
                <a16:creationId xmlns:a16="http://schemas.microsoft.com/office/drawing/2014/main" id="{C3C696D8-21E3-3E4A-A2FF-34427CF3E929}"/>
              </a:ext>
            </a:extLst>
          </p:cNvPr>
          <p:cNvSpPr/>
          <p:nvPr/>
        </p:nvSpPr>
        <p:spPr>
          <a:xfrm>
            <a:off x="775314" y="6300427"/>
            <a:ext cx="173777" cy="409296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130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7DA92-6FA4-9E4B-8DF5-B5FA2BC2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675"/>
                    </a14:imgEffect>
                    <a14:imgEffect>
                      <a14:saturation sat="114000"/>
                    </a14:imgEffect>
                  </a14:imgLayer>
                </a14:imgProps>
              </a:ext>
            </a:extLst>
          </a:blip>
          <a:srcRect t="31102" r="-1" b="-1"/>
          <a:stretch/>
        </p:blipFill>
        <p:spPr>
          <a:xfrm>
            <a:off x="895864" y="-10542"/>
            <a:ext cx="10400271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D9B2D-11F0-C948-B73C-CB0F5C3E36B8}"/>
              </a:ext>
            </a:extLst>
          </p:cNvPr>
          <p:cNvSpPr txBox="1"/>
          <p:nvPr/>
        </p:nvSpPr>
        <p:spPr>
          <a:xfrm>
            <a:off x="667265" y="377867"/>
            <a:ext cx="1869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2060"/>
                </a:solidFill>
              </a:rPr>
              <a:t>Why Vipra Hub?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F057A-3B72-8644-BC3E-D43CC237A43C}"/>
              </a:ext>
            </a:extLst>
          </p:cNvPr>
          <p:cNvSpPr txBox="1"/>
          <p:nvPr/>
        </p:nvSpPr>
        <p:spPr>
          <a:xfrm>
            <a:off x="914402" y="1869728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Host your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24F42-4260-C744-85E4-2B0617E60B93}"/>
              </a:ext>
            </a:extLst>
          </p:cNvPr>
          <p:cNvSpPr txBox="1"/>
          <p:nvPr/>
        </p:nvSpPr>
        <p:spPr>
          <a:xfrm>
            <a:off x="3897175" y="1865174"/>
            <a:ext cx="16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Test your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4290-F4F4-9A42-9B72-86C6796281B3}"/>
              </a:ext>
            </a:extLst>
          </p:cNvPr>
          <p:cNvSpPr txBox="1"/>
          <p:nvPr/>
        </p:nvSpPr>
        <p:spPr>
          <a:xfrm>
            <a:off x="7117522" y="1832657"/>
            <a:ext cx="141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552B-5AC6-AB44-A74F-3EB7895D0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029" y="1275264"/>
            <a:ext cx="594464" cy="594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40C88-0D8E-EB43-BD81-954DE831F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494" y="1257071"/>
            <a:ext cx="556708" cy="5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74206-9706-A54F-823A-DC022D8DC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462" y="1297120"/>
            <a:ext cx="594464" cy="594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2F4AA-9BEB-9149-84A4-E645C3A17B87}"/>
              </a:ext>
            </a:extLst>
          </p:cNvPr>
          <p:cNvSpPr/>
          <p:nvPr/>
        </p:nvSpPr>
        <p:spPr>
          <a:xfrm>
            <a:off x="129084" y="5140421"/>
            <a:ext cx="11899557" cy="1643449"/>
          </a:xfrm>
          <a:prstGeom prst="rect">
            <a:avLst/>
          </a:prstGeom>
          <a:solidFill>
            <a:srgbClr val="002060"/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AF1A-7CB5-BA4C-8B5D-00336FBC11E0}"/>
              </a:ext>
            </a:extLst>
          </p:cNvPr>
          <p:cNvSpPr txBox="1"/>
          <p:nvPr/>
        </p:nvSpPr>
        <p:spPr>
          <a:xfrm>
            <a:off x="10194329" y="5432747"/>
            <a:ext cx="178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© 2019 Team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DE1DE-3DE5-B94A-A211-A1C9626CDDB0}"/>
              </a:ext>
            </a:extLst>
          </p:cNvPr>
          <p:cNvSpPr txBox="1"/>
          <p:nvPr/>
        </p:nvSpPr>
        <p:spPr>
          <a:xfrm>
            <a:off x="311642" y="5432747"/>
            <a:ext cx="480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Vipra Hub is managed by developers of University of Missouri Kansas City. Contact us for sharing idea or suggestions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3C683-6812-B343-9016-2275AC6A0E03}"/>
              </a:ext>
            </a:extLst>
          </p:cNvPr>
          <p:cNvSpPr txBox="1"/>
          <p:nvPr/>
        </p:nvSpPr>
        <p:spPr>
          <a:xfrm>
            <a:off x="9691854" y="1824417"/>
            <a:ext cx="20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Search other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1480C-3FC3-3444-A833-427DFD6A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304" y="1326827"/>
            <a:ext cx="435232" cy="4352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5F1C9E-797C-3E44-9B70-93DBD8BF7871}"/>
              </a:ext>
            </a:extLst>
          </p:cNvPr>
          <p:cNvSpPr/>
          <p:nvPr/>
        </p:nvSpPr>
        <p:spPr>
          <a:xfrm>
            <a:off x="661084" y="2505804"/>
            <a:ext cx="236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Deploy your model online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D4CA97-1FCF-CF4B-9E4F-F3BF25405550}"/>
              </a:ext>
            </a:extLst>
          </p:cNvPr>
          <p:cNvSpPr/>
          <p:nvPr/>
        </p:nvSpPr>
        <p:spPr>
          <a:xfrm>
            <a:off x="3643188" y="2509924"/>
            <a:ext cx="236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 your model on VipraHub and allow others to test and rate your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8FB22-6AB2-A341-9210-829366D32BB7}"/>
              </a:ext>
            </a:extLst>
          </p:cNvPr>
          <p:cNvSpPr/>
          <p:nvPr/>
        </p:nvSpPr>
        <p:spPr>
          <a:xfrm>
            <a:off x="6798287" y="2526397"/>
            <a:ext cx="236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Great Visualization for models and its metadata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B041E-7962-5048-83CA-575FB4FA299F}"/>
              </a:ext>
            </a:extLst>
          </p:cNvPr>
          <p:cNvSpPr/>
          <p:nvPr/>
        </p:nvSpPr>
        <p:spPr>
          <a:xfrm>
            <a:off x="9557972" y="2542870"/>
            <a:ext cx="2366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Browse models from a list of different kinds of deep learning categories and sort it based on accuracy and rating</a:t>
            </a:r>
          </a:p>
        </p:txBody>
      </p:sp>
    </p:spTree>
    <p:extLst>
      <p:ext uri="{BB962C8B-B14F-4D97-AF65-F5344CB8AC3E}">
        <p14:creationId xmlns:p14="http://schemas.microsoft.com/office/powerpoint/2010/main" val="38628386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5774-A482-1D4C-B5AE-7E9506C41C48}"/>
              </a:ext>
            </a:extLst>
          </p:cNvPr>
          <p:cNvSpPr txBox="1"/>
          <p:nvPr/>
        </p:nvSpPr>
        <p:spPr>
          <a:xfrm>
            <a:off x="4539049" y="2323071"/>
            <a:ext cx="2670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Sign In Page</a:t>
            </a:r>
          </a:p>
        </p:txBody>
      </p:sp>
    </p:spTree>
    <p:extLst>
      <p:ext uri="{BB962C8B-B14F-4D97-AF65-F5344CB8AC3E}">
        <p14:creationId xmlns:p14="http://schemas.microsoft.com/office/powerpoint/2010/main" val="42717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BD26F7-44E8-46B9-BBEE-D5B5363E794C}"/>
              </a:ext>
            </a:extLst>
          </p:cNvPr>
          <p:cNvSpPr/>
          <p:nvPr/>
        </p:nvSpPr>
        <p:spPr>
          <a:xfrm>
            <a:off x="0" y="0"/>
            <a:ext cx="7005711" cy="6858000"/>
          </a:xfrm>
          <a:prstGeom prst="rect">
            <a:avLst/>
          </a:prstGeom>
          <a:solidFill>
            <a:srgbClr val="00206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53A54-4709-42BE-9E47-CE7E3EFCF499}"/>
              </a:ext>
            </a:extLst>
          </p:cNvPr>
          <p:cNvSpPr/>
          <p:nvPr/>
        </p:nvSpPr>
        <p:spPr>
          <a:xfrm>
            <a:off x="7005711" y="0"/>
            <a:ext cx="518628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10FA9-16D1-44F0-AAC7-E0E8C2B5442A}"/>
              </a:ext>
            </a:extLst>
          </p:cNvPr>
          <p:cNvSpPr txBox="1"/>
          <p:nvPr/>
        </p:nvSpPr>
        <p:spPr>
          <a:xfrm>
            <a:off x="7863846" y="1589649"/>
            <a:ext cx="358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 in to VipraHub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45129A-EF2B-43B8-A1E6-D3783CC51370}"/>
              </a:ext>
            </a:extLst>
          </p:cNvPr>
          <p:cNvSpPr/>
          <p:nvPr/>
        </p:nvSpPr>
        <p:spPr>
          <a:xfrm>
            <a:off x="7863846" y="2477700"/>
            <a:ext cx="3249637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818569-747A-429B-B5E6-276687D9960A}"/>
              </a:ext>
            </a:extLst>
          </p:cNvPr>
          <p:cNvSpPr/>
          <p:nvPr/>
        </p:nvSpPr>
        <p:spPr>
          <a:xfrm>
            <a:off x="7863845" y="3211863"/>
            <a:ext cx="3249637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71AB649D-0C34-4327-8CB3-C33CE855A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3846" y="2457212"/>
            <a:ext cx="410307" cy="410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1FD1E-2E5A-4C22-B8B6-F8852F74F1BD}"/>
              </a:ext>
            </a:extLst>
          </p:cNvPr>
          <p:cNvSpPr txBox="1"/>
          <p:nvPr/>
        </p:nvSpPr>
        <p:spPr>
          <a:xfrm>
            <a:off x="8391968" y="2487944"/>
            <a:ext cx="16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pic>
        <p:nvPicPr>
          <p:cNvPr id="20" name="Graphic 19" descr="Lock">
            <a:extLst>
              <a:ext uri="{FF2B5EF4-FFF2-40B4-BE49-F238E27FC236}">
                <a16:creationId xmlns:a16="http://schemas.microsoft.com/office/drawing/2014/main" id="{0191029B-EF6F-47C3-A6DE-30C8AC6CA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3845" y="3201619"/>
            <a:ext cx="410308" cy="4103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1A278D-5B11-4D50-A2C1-C3291EFD92A0}"/>
              </a:ext>
            </a:extLst>
          </p:cNvPr>
          <p:cNvSpPr txBox="1"/>
          <p:nvPr/>
        </p:nvSpPr>
        <p:spPr>
          <a:xfrm>
            <a:off x="8372626" y="3224145"/>
            <a:ext cx="16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6CDF6-E702-48FA-8E45-560A6C5F71B6}"/>
              </a:ext>
            </a:extLst>
          </p:cNvPr>
          <p:cNvSpPr txBox="1"/>
          <p:nvPr/>
        </p:nvSpPr>
        <p:spPr>
          <a:xfrm>
            <a:off x="8372626" y="4277488"/>
            <a:ext cx="274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Forgot your password?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CAC-C55E-4517-9492-E9B75A1C634D}"/>
              </a:ext>
            </a:extLst>
          </p:cNvPr>
          <p:cNvSpPr/>
          <p:nvPr/>
        </p:nvSpPr>
        <p:spPr>
          <a:xfrm>
            <a:off x="7863846" y="3812344"/>
            <a:ext cx="3249636" cy="368871"/>
          </a:xfrm>
          <a:prstGeom prst="rect">
            <a:avLst/>
          </a:prstGeom>
          <a:solidFill>
            <a:srgbClr val="0A2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15701-9B7F-421B-94EC-E705C8A99F62}"/>
              </a:ext>
            </a:extLst>
          </p:cNvPr>
          <p:cNvSpPr txBox="1"/>
          <p:nvPr/>
        </p:nvSpPr>
        <p:spPr>
          <a:xfrm>
            <a:off x="7863846" y="4695786"/>
            <a:ext cx="324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Don’t have an account? Sign 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20FA3-655D-4067-BA77-EB43A2F9FBC8}"/>
              </a:ext>
            </a:extLst>
          </p:cNvPr>
          <p:cNvSpPr/>
          <p:nvPr/>
        </p:nvSpPr>
        <p:spPr>
          <a:xfrm>
            <a:off x="365760" y="2123052"/>
            <a:ext cx="63046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Hub of Deep Learning Models self-contained deep learning models pretrained for a wide variety of applications. VipraHub highlights recent trends in deep learning applications, enables transfer learning approaches, and promotes reproducible science.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FCE1B-AA0F-47EF-B769-45F3BCC5D38C}"/>
              </a:ext>
            </a:extLst>
          </p:cNvPr>
          <p:cNvSpPr txBox="1"/>
          <p:nvPr/>
        </p:nvSpPr>
        <p:spPr>
          <a:xfrm>
            <a:off x="365760" y="468980"/>
            <a:ext cx="4994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VipraHub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63815-BBEF-421F-A822-E3DF8D212930}"/>
              </a:ext>
            </a:extLst>
          </p:cNvPr>
          <p:cNvSpPr txBox="1"/>
          <p:nvPr/>
        </p:nvSpPr>
        <p:spPr>
          <a:xfrm>
            <a:off x="2208628" y="5031698"/>
            <a:ext cx="229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EXPLORE MODELS</a:t>
            </a:r>
          </a:p>
        </p:txBody>
      </p:sp>
    </p:spTree>
    <p:extLst>
      <p:ext uri="{BB962C8B-B14F-4D97-AF65-F5344CB8AC3E}">
        <p14:creationId xmlns:p14="http://schemas.microsoft.com/office/powerpoint/2010/main" val="178089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5774-A482-1D4C-B5AE-7E9506C41C48}"/>
              </a:ext>
            </a:extLst>
          </p:cNvPr>
          <p:cNvSpPr txBox="1"/>
          <p:nvPr/>
        </p:nvSpPr>
        <p:spPr>
          <a:xfrm>
            <a:off x="4539049" y="2323071"/>
            <a:ext cx="2868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128408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BD26F7-44E8-46B9-BBEE-D5B5363E794C}"/>
              </a:ext>
            </a:extLst>
          </p:cNvPr>
          <p:cNvSpPr/>
          <p:nvPr/>
        </p:nvSpPr>
        <p:spPr>
          <a:xfrm>
            <a:off x="0" y="0"/>
            <a:ext cx="7005711" cy="6858000"/>
          </a:xfrm>
          <a:prstGeom prst="rect">
            <a:avLst/>
          </a:prstGeom>
          <a:solidFill>
            <a:srgbClr val="00206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53A54-4709-42BE-9E47-CE7E3EFCF499}"/>
              </a:ext>
            </a:extLst>
          </p:cNvPr>
          <p:cNvSpPr/>
          <p:nvPr/>
        </p:nvSpPr>
        <p:spPr>
          <a:xfrm>
            <a:off x="7005711" y="0"/>
            <a:ext cx="518628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10FA9-16D1-44F0-AAC7-E0E8C2B5442A}"/>
              </a:ext>
            </a:extLst>
          </p:cNvPr>
          <p:cNvSpPr txBox="1"/>
          <p:nvPr/>
        </p:nvSpPr>
        <p:spPr>
          <a:xfrm>
            <a:off x="7830187" y="476831"/>
            <a:ext cx="358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A2059"/>
                </a:solidFill>
              </a:rPr>
              <a:t>Sign 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6CDF6-E702-48FA-8E45-560A6C5F71B6}"/>
              </a:ext>
            </a:extLst>
          </p:cNvPr>
          <p:cNvSpPr txBox="1"/>
          <p:nvPr/>
        </p:nvSpPr>
        <p:spPr>
          <a:xfrm>
            <a:off x="7695032" y="4216078"/>
            <a:ext cx="274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Agree to terms and conditions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CAC-C55E-4517-9492-E9B75A1C634D}"/>
              </a:ext>
            </a:extLst>
          </p:cNvPr>
          <p:cNvSpPr/>
          <p:nvPr/>
        </p:nvSpPr>
        <p:spPr>
          <a:xfrm>
            <a:off x="7835709" y="4688018"/>
            <a:ext cx="3249636" cy="368871"/>
          </a:xfrm>
          <a:prstGeom prst="rect">
            <a:avLst/>
          </a:prstGeom>
          <a:solidFill>
            <a:srgbClr val="0A2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15701-9B7F-421B-94EC-E705C8A99F62}"/>
              </a:ext>
            </a:extLst>
          </p:cNvPr>
          <p:cNvSpPr txBox="1"/>
          <p:nvPr/>
        </p:nvSpPr>
        <p:spPr>
          <a:xfrm>
            <a:off x="7026813" y="5250573"/>
            <a:ext cx="324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Already have an account? Sign 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20FA3-655D-4067-BA77-EB43A2F9FBC8}"/>
              </a:ext>
            </a:extLst>
          </p:cNvPr>
          <p:cNvSpPr/>
          <p:nvPr/>
        </p:nvSpPr>
        <p:spPr>
          <a:xfrm>
            <a:off x="365760" y="2123052"/>
            <a:ext cx="63046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Hub of Deep Learning Models self-contained deep learning models pretrained for a wide variety of applications. VipraHub highlights recent trends in deep learning applications, enables transfer learning approaches, and promotes reproducible science.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FCE1B-AA0F-47EF-B769-45F3BCC5D38C}"/>
              </a:ext>
            </a:extLst>
          </p:cNvPr>
          <p:cNvSpPr txBox="1"/>
          <p:nvPr/>
        </p:nvSpPr>
        <p:spPr>
          <a:xfrm>
            <a:off x="365760" y="468980"/>
            <a:ext cx="4994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VipraHub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63815-BBEF-421F-A822-E3DF8D212930}"/>
              </a:ext>
            </a:extLst>
          </p:cNvPr>
          <p:cNvSpPr txBox="1"/>
          <p:nvPr/>
        </p:nvSpPr>
        <p:spPr>
          <a:xfrm>
            <a:off x="2208628" y="5031698"/>
            <a:ext cx="229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EXPLORE MODELS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2FAA4-3EA5-4478-AA5D-A7A336414D5F}"/>
              </a:ext>
            </a:extLst>
          </p:cNvPr>
          <p:cNvCxnSpPr/>
          <p:nvPr/>
        </p:nvCxnSpPr>
        <p:spPr>
          <a:xfrm>
            <a:off x="7821647" y="1547446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060F30-493A-4092-A65B-AF3DB37B9CCE}"/>
              </a:ext>
            </a:extLst>
          </p:cNvPr>
          <p:cNvCxnSpPr/>
          <p:nvPr/>
        </p:nvCxnSpPr>
        <p:spPr>
          <a:xfrm>
            <a:off x="7821647" y="2023403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A7C981-7802-47D5-ACE6-114B6022B682}"/>
              </a:ext>
            </a:extLst>
          </p:cNvPr>
          <p:cNvCxnSpPr/>
          <p:nvPr/>
        </p:nvCxnSpPr>
        <p:spPr>
          <a:xfrm>
            <a:off x="7835709" y="2536874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C69BAF-A365-4809-9B8D-AF618DE1DFB3}"/>
              </a:ext>
            </a:extLst>
          </p:cNvPr>
          <p:cNvCxnSpPr/>
          <p:nvPr/>
        </p:nvCxnSpPr>
        <p:spPr>
          <a:xfrm>
            <a:off x="7863846" y="3092547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0F8B95-47F9-4EE8-907C-804C6F42CCA8}"/>
              </a:ext>
            </a:extLst>
          </p:cNvPr>
          <p:cNvCxnSpPr/>
          <p:nvPr/>
        </p:nvCxnSpPr>
        <p:spPr>
          <a:xfrm>
            <a:off x="7877908" y="3589600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696EFA-ECAC-45D5-82F5-BCAF7A2013D4}"/>
              </a:ext>
            </a:extLst>
          </p:cNvPr>
          <p:cNvSpPr txBox="1"/>
          <p:nvPr/>
        </p:nvSpPr>
        <p:spPr>
          <a:xfrm>
            <a:off x="7835709" y="1179658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8B2B03-B10C-4B61-BEA9-3AB15922F492}"/>
              </a:ext>
            </a:extLst>
          </p:cNvPr>
          <p:cNvSpPr txBox="1"/>
          <p:nvPr/>
        </p:nvSpPr>
        <p:spPr>
          <a:xfrm>
            <a:off x="7833367" y="1640921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Given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20266C-2608-4B8D-9BD3-6950D5286C52}"/>
              </a:ext>
            </a:extLst>
          </p:cNvPr>
          <p:cNvSpPr txBox="1"/>
          <p:nvPr/>
        </p:nvSpPr>
        <p:spPr>
          <a:xfrm>
            <a:off x="7859157" y="2158852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0E49C-5FAD-43EA-BE2C-43626AFE7A66}"/>
              </a:ext>
            </a:extLst>
          </p:cNvPr>
          <p:cNvSpPr txBox="1"/>
          <p:nvPr/>
        </p:nvSpPr>
        <p:spPr>
          <a:xfrm>
            <a:off x="7859157" y="2733527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44475A-14F9-46CD-B915-28713B9AF8D8}"/>
              </a:ext>
            </a:extLst>
          </p:cNvPr>
          <p:cNvSpPr txBox="1"/>
          <p:nvPr/>
        </p:nvSpPr>
        <p:spPr>
          <a:xfrm>
            <a:off x="7866203" y="3253787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2B5199-B819-4706-8BEF-6464DB355EBA}"/>
              </a:ext>
            </a:extLst>
          </p:cNvPr>
          <p:cNvSpPr txBox="1"/>
          <p:nvPr/>
        </p:nvSpPr>
        <p:spPr>
          <a:xfrm>
            <a:off x="7877908" y="3757228"/>
            <a:ext cx="209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Confirm Password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9EDCE-B970-4D4C-A0C6-5EC21905F169}"/>
              </a:ext>
            </a:extLst>
          </p:cNvPr>
          <p:cNvCxnSpPr/>
          <p:nvPr/>
        </p:nvCxnSpPr>
        <p:spPr>
          <a:xfrm>
            <a:off x="7859157" y="4140622"/>
            <a:ext cx="305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B3C5613-60F5-4282-86ED-9B1EF1A7319A}"/>
              </a:ext>
            </a:extLst>
          </p:cNvPr>
          <p:cNvSpPr/>
          <p:nvPr/>
        </p:nvSpPr>
        <p:spPr>
          <a:xfrm>
            <a:off x="7910124" y="4294187"/>
            <a:ext cx="168812" cy="13718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1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785</Words>
  <Application>Microsoft Office PowerPoint</Application>
  <PresentationFormat>Widescreen</PresentationFormat>
  <Paragraphs>137</Paragraphs>
  <Slides>21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Model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Navgale, Neha (UMKC-Student)</dc:creator>
  <cp:keywords/>
  <dc:description/>
  <cp:lastModifiedBy>Muli, Dharani (UMKC-Student)</cp:lastModifiedBy>
  <cp:revision>53</cp:revision>
  <dcterms:created xsi:type="dcterms:W3CDTF">2019-02-18T04:28:12Z</dcterms:created>
  <dcterms:modified xsi:type="dcterms:W3CDTF">2019-02-18T23:26:26Z</dcterms:modified>
  <cp:category/>
</cp:coreProperties>
</file>